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Lst>
  <p:notesMasterIdLst>
    <p:notesMasterId r:id="rId46"/>
  </p:notesMasterIdLst>
  <p:sldIdLst>
    <p:sldId id="2076137761" r:id="rId6"/>
    <p:sldId id="2076137762" r:id="rId7"/>
    <p:sldId id="259" r:id="rId8"/>
    <p:sldId id="2076136817" r:id="rId9"/>
    <p:sldId id="2076137381" r:id="rId10"/>
    <p:sldId id="2076137759" r:id="rId11"/>
    <p:sldId id="2076137760" r:id="rId12"/>
    <p:sldId id="2076137116" r:id="rId13"/>
    <p:sldId id="10393" r:id="rId14"/>
    <p:sldId id="262" r:id="rId15"/>
    <p:sldId id="10392" r:id="rId16"/>
    <p:sldId id="11682" r:id="rId17"/>
    <p:sldId id="2076137764" r:id="rId18"/>
    <p:sldId id="2076137767" r:id="rId19"/>
    <p:sldId id="2076137766" r:id="rId20"/>
    <p:sldId id="270" r:id="rId21"/>
    <p:sldId id="271" r:id="rId22"/>
    <p:sldId id="276" r:id="rId23"/>
    <p:sldId id="2076137773" r:id="rId24"/>
    <p:sldId id="2076137772" r:id="rId25"/>
    <p:sldId id="2076137774" r:id="rId26"/>
    <p:sldId id="2076137775" r:id="rId27"/>
    <p:sldId id="2188" r:id="rId28"/>
    <p:sldId id="11503" r:id="rId29"/>
    <p:sldId id="2076137307" r:id="rId30"/>
    <p:sldId id="2076137308" r:id="rId31"/>
    <p:sldId id="2076137309" r:id="rId32"/>
    <p:sldId id="2076137472" r:id="rId33"/>
    <p:sldId id="2076137437" r:id="rId34"/>
    <p:sldId id="2076137509" r:id="rId35"/>
    <p:sldId id="2076137526" r:id="rId36"/>
    <p:sldId id="2076137511" r:id="rId37"/>
    <p:sldId id="2076137494" r:id="rId38"/>
    <p:sldId id="2076137512" r:id="rId39"/>
    <p:sldId id="2076137096" r:id="rId40"/>
    <p:sldId id="2076137768" r:id="rId41"/>
    <p:sldId id="2076137531" r:id="rId42"/>
    <p:sldId id="264" r:id="rId43"/>
    <p:sldId id="263" r:id="rId44"/>
    <p:sldId id="20761377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73" d="100"/>
          <a:sy n="73" d="100"/>
        </p:scale>
        <p:origin x="2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13T22:56:13.603"/>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10/05/2020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istockphoto.com/photo/aerial-view-of-hong-kong-gm900611166-248476439"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loudblogs.microsoft.com/dynamics365/2018/07/06/modernizing-the-way-we-update-dynamics-365/"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2:13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2:13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2:13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91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16</a:t>
            </a:fld>
            <a:endParaRPr lang="en-US"/>
          </a:p>
        </p:txBody>
      </p:sp>
    </p:spTree>
    <p:extLst>
      <p:ext uri="{BB962C8B-B14F-4D97-AF65-F5344CB8AC3E}">
        <p14:creationId xmlns:p14="http://schemas.microsoft.com/office/powerpoint/2010/main" val="1845647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17</a:t>
            </a:fld>
            <a:endParaRPr lang="en-US"/>
          </a:p>
        </p:txBody>
      </p:sp>
    </p:spTree>
    <p:extLst>
      <p:ext uri="{BB962C8B-B14F-4D97-AF65-F5344CB8AC3E}">
        <p14:creationId xmlns:p14="http://schemas.microsoft.com/office/powerpoint/2010/main" val="555118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90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Microsoft Cloud</a:t>
            </a:r>
          </a:p>
          <a:p>
            <a:endParaRPr lang="en-US" b="0" dirty="0"/>
          </a:p>
          <a:p>
            <a:r>
              <a:rPr lang="en-US" b="0" dirty="0"/>
              <a:t>The Microsoft Cloud delivers an </a:t>
            </a:r>
            <a:r>
              <a:rPr lang="en-US" sz="900" b="0" i="0" kern="1200" dirty="0">
                <a:solidFill>
                  <a:schemeClr val="tx1"/>
                </a:solidFill>
                <a:effectLst/>
                <a:latin typeface="Segoe UI" panose="020B0502040204020203" pitchFamily="34" charset="0"/>
                <a:ea typeface="+mn-ea"/>
                <a:cs typeface="+mn-cs"/>
              </a:rPr>
              <a:t>open, flexible, enterprise-grade cloud computing platform for IaaS, SaaS, and PaaS.</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Infrastructure as a service (IaaS) = Microsoft Azure</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Platform as a service (PaaS) = Microsoft Azure</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Software as a service (SaaS) = Microsoft 365 (Office 365)</a:t>
            </a:r>
          </a:p>
          <a:p>
            <a:pPr marL="171450" indent="-171450">
              <a:buFont typeface="Arial" panose="020B0604020202020204" pitchFamily="34" charset="0"/>
              <a:buChar char="•"/>
            </a:pPr>
            <a:endParaRPr lang="en-US" sz="900" b="0" i="0" kern="1200" dirty="0">
              <a:solidFill>
                <a:schemeClr val="tx1"/>
              </a:solidFill>
              <a:effectLst/>
              <a:latin typeface="Segoe UI" panose="020B0502040204020203" pitchFamily="34" charset="0"/>
              <a:ea typeface="+mn-ea"/>
              <a:cs typeface="+mn-cs"/>
            </a:endParaRPr>
          </a:p>
          <a:p>
            <a:pPr marL="0" indent="0">
              <a:buFont typeface="Arial" panose="020B0604020202020204" pitchFamily="34" charset="0"/>
              <a:buNone/>
            </a:pPr>
            <a:r>
              <a:rPr lang="en-US" sz="900" b="1" i="0" kern="1200" dirty="0">
                <a:solidFill>
                  <a:schemeClr val="tx1"/>
                </a:solidFill>
                <a:effectLst/>
                <a:latin typeface="Segoe UI" panose="020B0502040204020203" pitchFamily="34" charset="0"/>
                <a:ea typeface="+mn-ea"/>
                <a:cs typeface="+mn-cs"/>
              </a:rPr>
              <a:t>T: </a:t>
            </a:r>
            <a:r>
              <a:rPr lang="en-US" sz="900" b="0" i="0" kern="1200" dirty="0">
                <a:solidFill>
                  <a:schemeClr val="tx1"/>
                </a:solidFill>
                <a:effectLst/>
                <a:latin typeface="Segoe UI" panose="020B0502040204020203" pitchFamily="34" charset="0"/>
                <a:ea typeface="+mn-ea"/>
                <a:cs typeface="+mn-cs"/>
              </a:rPr>
              <a:t>The Cloud is crucial when it comes to your data.</a:t>
            </a:r>
          </a:p>
          <a:p>
            <a:endParaRPr lang="en-US" b="0" dirty="0"/>
          </a:p>
          <a:p>
            <a:r>
              <a:rPr lang="en-US" b="1" dirty="0"/>
              <a:t>&lt;click&gt;</a:t>
            </a:r>
          </a:p>
        </p:txBody>
      </p:sp>
      <p:sp>
        <p:nvSpPr>
          <p:cNvPr id="4" name="Slide Number Placeholder 3"/>
          <p:cNvSpPr>
            <a:spLocks noGrp="1"/>
          </p:cNvSpPr>
          <p:nvPr>
            <p:ph type="sldNum" sz="quarter" idx="5"/>
          </p:nvPr>
        </p:nvSpPr>
        <p:spPr/>
        <p:txBody>
          <a:bodyPr/>
          <a:lstStyle/>
          <a:p>
            <a:fld id="{2982C367-C42D-41E8-A6C6-3F8AE995AE36}" type="slidenum">
              <a:rPr lang="en-US" smtClean="0"/>
              <a:t>24</a:t>
            </a:fld>
            <a:endParaRPr lang="en-US"/>
          </a:p>
        </p:txBody>
      </p:sp>
    </p:spTree>
    <p:extLst>
      <p:ext uri="{BB962C8B-B14F-4D97-AF65-F5344CB8AC3E}">
        <p14:creationId xmlns:p14="http://schemas.microsoft.com/office/powerpoint/2010/main" val="3134441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Data is simply everywhere.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Your singular business creates petabytes of data – spanning customer interactions, internal communications, orders, vendor transactions – and that’s not even considering the connections that that data has with external market data and customer information.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b="1" dirty="0">
                <a:effectLst/>
                <a:latin typeface="Segoe UI" panose="020B0502040204020203" pitchFamily="34" charset="0"/>
                <a:ea typeface="Calibri" panose="020F0502020204030204" pitchFamily="34" charset="0"/>
              </a:rPr>
              <a:t>T: </a:t>
            </a:r>
            <a:r>
              <a:rPr lang="en-US" sz="1200" b="0" dirty="0">
                <a:effectLst/>
                <a:latin typeface="Segoe UI" panose="020B0502040204020203" pitchFamily="34" charset="0"/>
                <a:ea typeface="Calibri" panose="020F0502020204030204" pitchFamily="34" charset="0"/>
              </a:rPr>
              <a:t>Data is prolific. The real opportunity is in how you capture and harness it.</a:t>
            </a:r>
            <a:r>
              <a:rPr lang="en-US" sz="1200" b="0" kern="1200" dirty="0">
                <a:solidFill>
                  <a:schemeClr val="tx1"/>
                </a:solidFill>
                <a:effectLst/>
                <a:latin typeface="Segoe UI" panose="020B0502040204020203" pitchFamily="34" charset="0"/>
                <a:ea typeface="+mn-ea"/>
                <a:cs typeface="+mn-cs"/>
              </a:rPr>
              <a:t> </a:t>
            </a:r>
          </a:p>
          <a:p>
            <a:endParaRPr lang="en-US" sz="1200" b="1"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Technology and process have traditionally supported data living in its own silo – supporting a specific business unit or project – opportunities and issues not realized.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Even with the hyperscale cloud capabilities of Azure, we still saw data siloed in its source system.</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T: </a:t>
            </a:r>
            <a:r>
              <a:rPr lang="en-US" sz="1200" b="0" kern="1200" dirty="0">
                <a:solidFill>
                  <a:schemeClr val="tx1"/>
                </a:solidFill>
                <a:effectLst/>
                <a:latin typeface="Segoe UI" panose="020B0502040204020203" pitchFamily="34" charset="0"/>
                <a:ea typeface="+mn-ea"/>
                <a:cs typeface="+mn-cs"/>
              </a:rPr>
              <a:t>The number of positive outcomes and actionable insights is exponential when you can bring this data together.</a:t>
            </a:r>
          </a:p>
          <a:p>
            <a:endParaRPr lang="en-US" sz="1200" b="1"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b="1"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61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The Common Data Service allows you to connect data that’s been captured via the numerous channels and interfaces that support your business, allowing you to identify the interdependencies between the people that run every facet of your business, the products, the operational efficiencies, and your customers.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We call this a digital feedback loop – and it can only be realized by breaking down your organizational data siloes, and bringing your data into one unified source, allowing you to apply reason – and get the full picture of your organization's strengths and opportunities.</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Then and only then, are you able to learn from each action. With this foundation, you can then apply Intelligence and leverage Artificial Intelligence that can uncover relevant learnings and automate to take the next best action. </a:t>
            </a:r>
          </a:p>
          <a:p>
            <a:endParaRPr lang="en-US" sz="120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T: </a:t>
            </a:r>
            <a:r>
              <a:rPr lang="en-US" sz="1200" kern="1200" dirty="0">
                <a:solidFill>
                  <a:schemeClr val="tx1"/>
                </a:solidFill>
                <a:effectLst/>
                <a:latin typeface="Segoe UI" panose="020B0502040204020203" pitchFamily="34" charset="0"/>
                <a:ea typeface="+mn-ea"/>
                <a:cs typeface="+mn-cs"/>
              </a:rPr>
              <a:t>It’s about creating a technology stack that supports the interconnected nature of each business…</a:t>
            </a:r>
          </a:p>
          <a:p>
            <a:r>
              <a:rPr lang="en-US" sz="1200" b="1" kern="1200" dirty="0">
                <a:solidFill>
                  <a:schemeClr val="tx1"/>
                </a:solidFill>
                <a:effectLst/>
                <a:latin typeface="Segoe UI" panose="020B0502040204020203" pitchFamily="34" charset="0"/>
                <a:ea typeface="+mn-ea"/>
                <a:cs typeface="+mn-cs"/>
              </a:rPr>
              <a:t> </a:t>
            </a:r>
            <a:endParaRPr lang="en-US" sz="120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31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panose="020B0502040204020203" pitchFamily="34" charset="0"/>
                <a:ea typeface="+mn-ea"/>
                <a:cs typeface="+mn-cs"/>
              </a:rPr>
              <a:t>Dynamics 365: The world’s connected AI business cloud</a:t>
            </a:r>
          </a:p>
          <a:p>
            <a:endParaRPr lang="en-US" sz="1200" b="1" kern="1200">
              <a:solidFill>
                <a:schemeClr val="tx1"/>
              </a:solidFill>
              <a:effectLst/>
              <a:latin typeface="Segoe UI" panose="020B0502040204020203" pitchFamily="34" charset="0"/>
              <a:ea typeface="+mn-ea"/>
              <a:cs typeface="+mn-cs"/>
            </a:endParaRPr>
          </a:p>
          <a:p>
            <a:r>
              <a:rPr lang="en-US" sz="1200" kern="1200">
                <a:solidFill>
                  <a:schemeClr val="tx1"/>
                </a:solidFill>
                <a:effectLst/>
                <a:latin typeface="Segoe UI" panose="020B0502040204020203" pitchFamily="34" charset="0"/>
                <a:ea typeface="+mn-ea"/>
                <a:cs typeface="+mn-cs"/>
              </a:rPr>
              <a:t>…and activating modular apps that can flex to meet specific core business needs.</a:t>
            </a:r>
          </a:p>
          <a:p>
            <a:r>
              <a:rPr lang="en-US" sz="1200" kern="1200">
                <a:solidFill>
                  <a:schemeClr val="tx1"/>
                </a:solidFill>
                <a:effectLst/>
                <a:latin typeface="Segoe UI" panose="020B0502040204020203" pitchFamily="34" charset="0"/>
                <a:ea typeface="+mn-ea"/>
                <a:cs typeface="+mn-cs"/>
              </a:rPr>
              <a:t> </a:t>
            </a:r>
          </a:p>
          <a:p>
            <a:r>
              <a:rPr lang="en-US" sz="1200" kern="1200">
                <a:solidFill>
                  <a:schemeClr val="tx1"/>
                </a:solidFill>
                <a:effectLst/>
                <a:latin typeface="Segoe UI" panose="020B0502040204020203" pitchFamily="34" charset="0"/>
                <a:ea typeface="+mn-ea"/>
                <a:cs typeface="+mn-cs"/>
              </a:rPr>
              <a:t>Capturing the connections and interactions occurring in your business on a daily basis – across your people, products, operations, customers.</a:t>
            </a:r>
          </a:p>
          <a:p>
            <a:endParaRPr lang="en-US" sz="1200" kern="1200">
              <a:solidFill>
                <a:schemeClr val="tx1"/>
              </a:solidFill>
              <a:effectLst/>
              <a:latin typeface="Segoe UI" panose="020B0502040204020203" pitchFamily="34" charset="0"/>
              <a:ea typeface="+mn-ea"/>
              <a:cs typeface="+mn-cs"/>
            </a:endParaRPr>
          </a:p>
          <a:p>
            <a:r>
              <a:rPr lang="en-US" sz="1200" b="1" kern="1200">
                <a:solidFill>
                  <a:schemeClr val="tx1"/>
                </a:solidFill>
                <a:effectLst/>
                <a:latin typeface="Segoe UI" panose="020B0502040204020203" pitchFamily="34" charset="0"/>
                <a:ea typeface="+mn-ea"/>
                <a:cs typeface="+mn-cs"/>
              </a:rPr>
              <a:t>T: </a:t>
            </a:r>
            <a:r>
              <a:rPr lang="en-US" sz="1200" b="0" kern="1200">
                <a:solidFill>
                  <a:schemeClr val="tx1"/>
                </a:solidFill>
                <a:effectLst/>
                <a:latin typeface="Segoe UI" panose="020B0502040204020203" pitchFamily="34" charset="0"/>
                <a:ea typeface="+mn-ea"/>
                <a:cs typeface="+mn-cs"/>
              </a:rPr>
              <a:t>Having a common data strategy leveraging the Common Data Service enables true benefits by aligning your business workflows and supporting extension with Power Platform. </a:t>
            </a:r>
          </a:p>
          <a:p>
            <a:endParaRPr lang="en-US" sz="1200" b="0" kern="1200">
              <a:solidFill>
                <a:schemeClr val="tx1"/>
              </a:solidFill>
              <a:effectLst/>
              <a:latin typeface="Segoe UI" panose="020B0502040204020203" pitchFamily="34" charset="0"/>
              <a:ea typeface="+mn-ea"/>
              <a:cs typeface="+mn-cs"/>
            </a:endParaRPr>
          </a:p>
          <a:p>
            <a:r>
              <a:rPr lang="en-US" sz="1200" b="1" kern="1200">
                <a:solidFill>
                  <a:schemeClr val="tx1"/>
                </a:solidFill>
                <a:effectLst/>
                <a:latin typeface="Segoe UI" panose="020B0502040204020203" pitchFamily="34" charset="0"/>
                <a:ea typeface="+mn-ea"/>
                <a:cs typeface="+mn-cs"/>
              </a:rPr>
              <a:t>&lt;click&gt;</a:t>
            </a:r>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249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Microsoft Dynamics 365 &amp; Power Platform</a:t>
            </a:r>
          </a:p>
          <a:p>
            <a:endParaRPr lang="en-US" sz="1200" b="1"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Dynamics 365 brings your connected data to life, enabling productivity throughout your organizations – Sales &amp; Marketing, Customer &amp; Field Service, Finance and Operations, and Commerce. </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&lt;click&gt;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Tried and true, transactional data provides a goldmine of information.</a:t>
            </a:r>
          </a:p>
          <a:p>
            <a:endParaRPr lang="en-US" sz="1200"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Now not only the data points that occur within one organization can be captured, but the intricacies of handoff and engagement across all departments provide a 360-view of how your business functions. Automation and workflows can now be enabled that create consistent and connected interactions.</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T: </a:t>
            </a:r>
            <a:r>
              <a:rPr lang="en-US" sz="1200" b="0" kern="1200" dirty="0">
                <a:solidFill>
                  <a:schemeClr val="tx1"/>
                </a:solidFill>
                <a:effectLst/>
                <a:latin typeface="Segoe UI" panose="020B0502040204020203" pitchFamily="34" charset="0"/>
                <a:ea typeface="+mn-ea"/>
                <a:cs typeface="+mn-cs"/>
              </a:rPr>
              <a:t>Expanding the impact of your transactional data…</a:t>
            </a:r>
          </a:p>
          <a:p>
            <a:endParaRPr lang="en-US" sz="1200" b="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500275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The Common Data Model and Common Data Service </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how CDM and CDS work together with your apps and Azure Data Lake.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finance we have dual writes into the CDM so it can sit in your Azure Data Lake. We gain value from modeling it and having the same schema. As previously mentioned, you can leverage our APIs to extend your custom and third-party apps. We’re also working directly with third parties for our ODI initiative to enable this extension from your APIs into ours.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you have this, you can leverage Power Platform and PowerApps to execute new automation across your applications.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customize and build your own interfaces and reports using the capability we’ve opened up through Power Platform. </a:t>
            </a:r>
          </a:p>
          <a:p>
            <a:endParaRPr lang="en-US" dirty="0"/>
          </a:p>
          <a:p>
            <a:r>
              <a:rPr lang="en-US" b="1" dirty="0"/>
              <a:t>&lt;click&gt;</a:t>
            </a:r>
          </a:p>
          <a:p>
            <a:endParaRPr lang="en-US" b="1" dirty="0"/>
          </a:p>
          <a:p>
            <a:r>
              <a:rPr lang="en-US" b="1" dirty="0"/>
              <a:t>&lt;Transition to Radhika&gt;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297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reach of Microsoft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indent="0">
              <a:buFontTx/>
              <a:buNone/>
            </a:pPr>
            <a:r>
              <a:rPr lang="en-US" dirty="0"/>
              <a:t>Infrastructure strategy is influenced by:</a:t>
            </a:r>
          </a:p>
          <a:p>
            <a:pPr marL="171450" lvl="0" indent="-171450" defTabSz="914400">
              <a:buFont typeface="Arial" panose="020B0604020202020204" pitchFamily="34" charset="0"/>
              <a:buChar char="•"/>
              <a:defRPr/>
            </a:pPr>
            <a:r>
              <a:rPr lang="en-US" sz="1200" dirty="0">
                <a:solidFill>
                  <a:srgbClr val="E7E6E6">
                    <a:lumMod val="10000"/>
                  </a:srgbClr>
                </a:solidFill>
              </a:rPr>
              <a:t>Business demand</a:t>
            </a:r>
          </a:p>
          <a:p>
            <a:pPr marL="171450" lvl="0" indent="-171450" defTabSz="914400">
              <a:buFont typeface="Arial" panose="020B0604020202020204" pitchFamily="34" charset="0"/>
              <a:buChar char="•"/>
              <a:defRPr/>
            </a:pPr>
            <a:r>
              <a:rPr lang="en-US" sz="1200" dirty="0">
                <a:solidFill>
                  <a:srgbClr val="E7E6E6">
                    <a:lumMod val="10000"/>
                  </a:srgbClr>
                </a:solidFill>
              </a:rPr>
              <a:t>Competition</a:t>
            </a:r>
          </a:p>
          <a:p>
            <a:pPr marL="171450" lvl="0" indent="-171450" defTabSz="914400">
              <a:buFont typeface="Arial" panose="020B0604020202020204" pitchFamily="34" charset="0"/>
              <a:buChar char="•"/>
              <a:defRPr/>
            </a:pPr>
            <a:r>
              <a:rPr lang="en-US" sz="1200" dirty="0">
                <a:solidFill>
                  <a:srgbClr val="E7E6E6">
                    <a:lumMod val="10000"/>
                  </a:srgbClr>
                </a:solidFill>
              </a:rPr>
              <a:t>Compliance</a:t>
            </a:r>
          </a:p>
          <a:p>
            <a:pPr marL="171450" lvl="0" indent="-171450" defTabSz="914400">
              <a:buFont typeface="Arial" panose="020B0604020202020204" pitchFamily="34" charset="0"/>
              <a:buChar char="•"/>
              <a:defRPr/>
            </a:pPr>
            <a:r>
              <a:rPr lang="en-US" sz="1200" dirty="0">
                <a:solidFill>
                  <a:srgbClr val="E7E6E6">
                    <a:lumMod val="10000"/>
                  </a:srgbClr>
                </a:solidFill>
              </a:rPr>
              <a:t>Data residency</a:t>
            </a:r>
          </a:p>
          <a:p>
            <a:pPr marL="171450" lvl="0" indent="-171450" defTabSz="914400">
              <a:buFont typeface="Arial" panose="020B0604020202020204" pitchFamily="34" charset="0"/>
              <a:buChar char="•"/>
              <a:defRPr/>
            </a:pPr>
            <a:r>
              <a:rPr lang="en-US" sz="1200" dirty="0">
                <a:solidFill>
                  <a:srgbClr val="E7E6E6">
                    <a:lumMod val="10000"/>
                  </a:srgbClr>
                </a:solidFill>
              </a:rPr>
              <a:t>Local regulations</a:t>
            </a:r>
          </a:p>
          <a:p>
            <a:pPr marL="171450" lvl="0" indent="-171450" defTabSz="914400">
              <a:buFont typeface="Arial" panose="020B0604020202020204" pitchFamily="34" charset="0"/>
              <a:buChar char="•"/>
              <a:defRPr/>
            </a:pPr>
            <a:r>
              <a:rPr lang="en-US" sz="1200" dirty="0">
                <a:solidFill>
                  <a:srgbClr val="E7E6E6">
                    <a:lumMod val="10000"/>
                  </a:srgbClr>
                </a:solidFill>
              </a:rPr>
              <a:t>Security &amp; Technology</a:t>
            </a:r>
          </a:p>
          <a:p>
            <a:pPr marL="342900" lvl="0" indent="-342900" defTabSz="914400">
              <a:buFont typeface="Arial" panose="020B0604020202020204" pitchFamily="34" charset="0"/>
              <a:buChar char="•"/>
              <a:defRPr/>
            </a:pPr>
            <a:endParaRPr lang="en-US" sz="1200" dirty="0">
              <a:solidFill>
                <a:srgbClr val="E7E6E6">
                  <a:lumMod val="10000"/>
                </a:srgbClr>
              </a:solidFill>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Local, sovereign, and global datacenter infrastructure stimulates economic development for both customers and partners alike, enabling companies, governments and regulated industries to realize the benefits of the cloud for innovation, as well as bolstering the technology ecosystem that supports the innovation. </a:t>
            </a:r>
          </a:p>
          <a:p>
            <a:pPr marL="0" lvl="0" indent="0" defTabSz="914400">
              <a:buFont typeface="Arial" panose="020B0604020202020204" pitchFamily="34" charset="0"/>
              <a:buNone/>
              <a:defRPr/>
            </a:pPr>
            <a:endParaRPr lang="en-US" sz="1200" kern="1200" dirty="0">
              <a:solidFill>
                <a:schemeClr val="tx1"/>
              </a:solidFill>
              <a:effectLst/>
              <a:latin typeface="+mn-lt"/>
              <a:ea typeface="+mn-ea"/>
              <a:cs typeface="+mn-cs"/>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To help meet the needs of customers with unique regulatory or compliance requirements as well as expand our global footprint, we continually launch our cloud services in new infrastructure regions. </a:t>
            </a:r>
            <a:endParaRPr lang="en-US" b="1" dirty="0"/>
          </a:p>
          <a:p>
            <a:endParaRPr lang="en-US" b="0" dirty="0"/>
          </a:p>
          <a:p>
            <a:r>
              <a:rPr lang="en-US" b="0" dirty="0"/>
              <a:t>Azure services, which are foundational, is made available first new geo, followed by other Microsoft services -- Dynamics 365, Power Platform &amp; Office 365 services. </a:t>
            </a:r>
          </a:p>
          <a:p>
            <a:endParaRPr lang="en-US" b="0" dirty="0"/>
          </a:p>
          <a:p>
            <a:r>
              <a:rPr lang="en-US" b="1" dirty="0"/>
              <a:t>&lt;click&gt;</a:t>
            </a:r>
          </a:p>
          <a:p>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FA002E-BA11-4FD3-A926-139D881ABF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679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A range of cloud offerings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cloud: </a:t>
            </a:r>
            <a:r>
              <a:rPr lang="en-US" sz="1200" b="0" dirty="0">
                <a:solidFill>
                  <a:srgbClr val="3C3C41"/>
                </a:solidFill>
              </a:rPr>
              <a:t>Hyperscale globally connected cloud services. Includes multiple geos addressing specific data residency and compliance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Go Local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3C3C41"/>
                </a:solidFill>
              </a:rPr>
              <a:t>US/EMEA/APAC - A set of datacenters within a country border deployed within a latency defined boundary for synchronous replication if customer data in support of disaster recovery e.g. France / India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Sovereign cloud: </a:t>
            </a:r>
            <a:r>
              <a:rPr lang="en-US" sz="1200" b="0" dirty="0">
                <a:solidFill>
                  <a:srgbClr val="3C3C41"/>
                </a:solidFill>
              </a:rPr>
              <a:t>Hyperscale cloud services, isolated from global could services. Deployed from a local datacenter to meet unique requirements of a specific market e. China / US Gov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Photo source: </a:t>
            </a:r>
            <a:r>
              <a:rPr lang="en-US" dirty="0">
                <a:hlinkClick r:id="rId3"/>
              </a:rPr>
              <a:t>https://www.istockphoto.com/photo/aerial-view-of-hong-kong-gm900611166-248476439</a:t>
            </a:r>
            <a:endParaRPr lang="en-US" sz="12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373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Why move to Microsoft cloud</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One version</a:t>
            </a:r>
            <a:r>
              <a:rPr lang="en-US" dirty="0"/>
              <a:t>: </a:t>
            </a:r>
            <a:r>
              <a:rPr lang="en-US" sz="1200" b="0" i="0" u="none" strike="noStrike" kern="1200" dirty="0">
                <a:solidFill>
                  <a:schemeClr val="tx1"/>
                </a:solidFill>
                <a:effectLst/>
                <a:latin typeface="+mn-lt"/>
                <a:ea typeface="+mn-ea"/>
                <a:cs typeface="+mn-cs"/>
              </a:rPr>
              <a:t>In July 2018 we announced a </a:t>
            </a:r>
            <a:r>
              <a:rPr lang="en-US" sz="1200" b="0" i="0" u="sng" kern="1200" dirty="0">
                <a:solidFill>
                  <a:schemeClr val="tx1"/>
                </a:solidFill>
                <a:effectLst/>
                <a:latin typeface="+mn-lt"/>
                <a:ea typeface="+mn-ea"/>
                <a:cs typeface="+mn-cs"/>
                <a:hlinkClick r:id="rId3"/>
              </a:rPr>
              <a:t>change to the way we deliver Dynamics 365 updates</a:t>
            </a:r>
            <a:r>
              <a:rPr lang="en-US" sz="1200" b="0" i="0" u="none" strike="noStrike" kern="1200" dirty="0">
                <a:solidFill>
                  <a:schemeClr val="tx1"/>
                </a:solidFill>
                <a:effectLst/>
                <a:latin typeface="+mn-lt"/>
                <a:ea typeface="+mn-ea"/>
                <a:cs typeface="+mn-cs"/>
              </a:rPr>
              <a:t> that will help you stay current in a consistent, predictable, and seamless manner.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0E5D0"/>
                </a:solidFill>
                <a:effectLst/>
                <a:uLnTx/>
                <a:uFillTx/>
                <a:latin typeface="Segoe UI Semibold" panose="020B0702040204020203" pitchFamily="34" charset="0"/>
                <a:ea typeface="+mn-ea"/>
                <a:cs typeface="Segoe UI Semibold" panose="020B0702040204020203" pitchFamily="34" charset="0"/>
              </a:rPr>
              <a:t>TCO of SaaS vs. On-premise</a:t>
            </a:r>
            <a:r>
              <a:rPr lang="en-US" sz="1200" b="0" i="0" u="none" strike="noStrike" kern="1200" dirty="0">
                <a:solidFill>
                  <a:schemeClr val="tx1"/>
                </a:solidFill>
                <a:effectLst/>
                <a:latin typeface="+mn-lt"/>
                <a:ea typeface="+mn-ea"/>
                <a:cs typeface="+mn-cs"/>
              </a:rPr>
              <a:t>: If you are a Microsoft Dynamics on-premises customer, then you’re cloud ready. Access cutting-edge technology, control costs and complexity, and improve IT productivity by migrating your existing solution to the cloud. This is the cost of your software application including the cost of all supporting products and services, such as ISV solutions, add-on applications, customizations and other integrations to ensure your ERP system is fully inter-operable with existing systems. One big difference from a licensing standpoint is that the cloud is a SaaS that you pay-as-you-go monthly or annually and expense the cost, which is classified as Operating Expense (</a:t>
            </a:r>
            <a:r>
              <a:rPr lang="en-US" sz="1200" b="0" i="0" u="none" strike="noStrike" kern="1200" dirty="0" err="1">
                <a:solidFill>
                  <a:schemeClr val="tx1"/>
                </a:solidFill>
                <a:effectLst/>
                <a:latin typeface="+mn-lt"/>
                <a:ea typeface="+mn-ea"/>
                <a:cs typeface="+mn-cs"/>
              </a:rPr>
              <a:t>OpEx</a:t>
            </a:r>
            <a:r>
              <a:rPr lang="en-US" sz="1200" b="0" i="0" u="none" strike="noStrike" kern="1200" dirty="0">
                <a:solidFill>
                  <a:schemeClr val="tx1"/>
                </a:solidFill>
                <a:effectLst/>
                <a:latin typeface="+mn-lt"/>
                <a:ea typeface="+mn-ea"/>
                <a:cs typeface="+mn-cs"/>
              </a:rPr>
              <a:t>). In the case of on-premises applications, you pay a high upfront cost classified as a Capital Expense (</a:t>
            </a:r>
            <a:r>
              <a:rPr lang="en-US" sz="1200" b="0" i="0" u="none" strike="noStrike" kern="1200" dirty="0" err="1">
                <a:solidFill>
                  <a:schemeClr val="tx1"/>
                </a:solidFill>
                <a:effectLst/>
                <a:latin typeface="+mn-lt"/>
                <a:ea typeface="+mn-ea"/>
                <a:cs typeface="+mn-cs"/>
              </a:rPr>
              <a:t>CapEx</a:t>
            </a:r>
            <a:r>
              <a:rPr lang="en-US" sz="1200" b="0" i="0" u="none" strike="noStrike" kern="1200" dirty="0">
                <a:solidFill>
                  <a:schemeClr val="tx1"/>
                </a:solidFill>
                <a:effectLst/>
                <a:latin typeface="+mn-lt"/>
                <a:ea typeface="+mn-ea"/>
                <a:cs typeface="+mn-cs"/>
              </a:rPr>
              <a:t>) which is usually depreciated or amortized over several years.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Security and compliance</a:t>
            </a:r>
            <a:r>
              <a:rPr lang="en-US" sz="1200" b="0" i="0" u="none" strike="noStrike" kern="1200" dirty="0">
                <a:solidFill>
                  <a:schemeClr val="tx1"/>
                </a:solidFill>
                <a:effectLst/>
                <a:latin typeface="+mn-lt"/>
                <a:ea typeface="+mn-ea"/>
                <a:cs typeface="+mn-cs"/>
              </a:rPr>
              <a:t>: Get peace of mind knowing your sensitive business data is stored in highly-secure, state-of-the-art data centers owned and managed by Microsoft. Your data will be there when you need it, thanks to a 99.9 percent uptime service-level agreement (SLA).</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026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solidFill>
                  <a:schemeClr val="bg1"/>
                </a:solidFill>
              </a:rPr>
              <a:t>Trust principles </a:t>
            </a:r>
          </a:p>
          <a:p>
            <a:pPr marL="0" indent="0">
              <a:buFont typeface="Arial" panose="020B0604020202020204" pitchFamily="34" charset="0"/>
              <a:buNone/>
            </a:pPr>
            <a:r>
              <a:rPr lang="en-US" b="0" i="1" dirty="0">
                <a:solidFill>
                  <a:schemeClr val="bg1"/>
                </a:solidFill>
              </a:rPr>
              <a:t>(This slide is a build)</a:t>
            </a:r>
            <a:endParaRPr lang="en-IN" b="0" i="1" dirty="0"/>
          </a:p>
          <a:p>
            <a:pPr marL="0" indent="0">
              <a:buFont typeface="Arial" panose="020B0604020202020204" pitchFamily="34" charset="0"/>
              <a:buNone/>
            </a:pPr>
            <a:endParaRPr lang="en-I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bg1"/>
                </a:solidFill>
                <a:latin typeface="+mn-lt"/>
                <a:ea typeface="+mn-ea"/>
                <a:cs typeface="+mn-cs"/>
              </a:rPr>
              <a:t>We have a set of foundational principles that guide the way we do business in the cloud.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bg1"/>
              </a:solidFill>
              <a:latin typeface="+mn-lt"/>
              <a:ea typeface="+mn-ea"/>
              <a:cs typeface="+mn-cs"/>
            </a:endParaRPr>
          </a:p>
          <a:p>
            <a:pPr marL="0" indent="0">
              <a:buFont typeface="Arial" panose="020B0604020202020204" pitchFamily="34" charset="0"/>
              <a:buNone/>
            </a:pPr>
            <a:r>
              <a:rPr lang="en-IN" b="1" dirty="0"/>
              <a:t>&lt;click&gt;</a:t>
            </a:r>
          </a:p>
          <a:p>
            <a:pPr marL="0" indent="0">
              <a:buFont typeface="Arial" panose="020B0604020202020204" pitchFamily="34" charset="0"/>
              <a:buNone/>
            </a:pPr>
            <a:endParaRPr lang="en-IN" b="1" dirty="0"/>
          </a:p>
          <a:p>
            <a:pPr marL="0" indent="0">
              <a:buFont typeface="Arial" panose="020B0604020202020204" pitchFamily="34" charset="0"/>
              <a:buNone/>
            </a:pPr>
            <a:r>
              <a:rPr lang="en-IN" b="1" dirty="0"/>
              <a:t>Security: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safeguarded from hackers using state-of-the-industry security technology and processes.</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encrypted in transit and at rest.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Privacy &amp; control:</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only be used as permitted by you and should not be shared with third parties unless permitted by you. </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always have access to your content and should be able to delete it or take it with you if you leave.</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Transparency: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have a clear, plain-language explanation of how your cloud provider uses, manages and protects your content.</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be told how your cloud provider will respond to law enforcement requests to access your content.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Compliance:</a:t>
            </a:r>
          </a:p>
          <a:p>
            <a:pPr marL="227209" indent="-227209"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stored and managed in compliance with applicable laws, regulations and key international standards.</a:t>
            </a:r>
          </a:p>
          <a:p>
            <a:pPr marL="227209" indent="-227209" defTabSz="914102" fontAlgn="base">
              <a:spcBef>
                <a:spcPts val="196"/>
              </a:spcBef>
              <a:spcAft>
                <a:spcPts val="392"/>
              </a:spcAft>
              <a:buFont typeface="Arial" panose="020B0604020202020204" pitchFamily="34" charset="0"/>
              <a:buChar char="•"/>
            </a:pPr>
            <a:r>
              <a:rPr lang="en-US" sz="1200" dirty="0">
                <a:solidFill>
                  <a:schemeClr val="tx2"/>
                </a:solidFill>
              </a:rPr>
              <a:t>You should have the ability to see the certifications for each Microsoft service.</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a:buFont typeface="Arial" panose="020B0604020202020204" pitchFamily="34" charset="0"/>
              <a:buNone/>
            </a:pPr>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86691-5523-419D-AC37-35BB03FE56F8}" type="datetime1">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15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200" b="1" i="0" u="none" strike="noStrike" kern="0" cap="none" spc="0" normalizeH="0" baseline="0" noProof="0">
                <a:ln>
                  <a:noFill/>
                </a:ln>
                <a:solidFill>
                  <a:srgbClr val="3C3C41"/>
                </a:solidFill>
                <a:effectLst/>
                <a:uLnTx/>
                <a:uFillTx/>
                <a:latin typeface="+mn-lt"/>
                <a:ea typeface="+mn-ea"/>
                <a:cs typeface="Segoe UI" pitchFamily="34" charset="0"/>
              </a:rPr>
              <a:t>Dynamics 365 Customer Service </a:t>
            </a:r>
            <a:r>
              <a:rPr kumimoji="0" lang="en-US" sz="1200" b="1" i="0" u="none" strike="noStrike" kern="0" cap="none" spc="0" normalizeH="0" baseline="0">
                <a:ln>
                  <a:noFill/>
                </a:ln>
                <a:solidFill>
                  <a:srgbClr val="3C3C41"/>
                </a:solidFill>
                <a:effectLst/>
                <a:uLnTx/>
                <a:uFillTx/>
                <a:latin typeface="+mn-lt"/>
                <a:cs typeface="Segoe UI" pitchFamily="34" charset="0"/>
              </a:rPr>
              <a:t>and </a:t>
            </a:r>
            <a:r>
              <a:rPr kumimoji="0" lang="en-US" sz="1200" b="1" i="0" u="none" strike="noStrike" kern="0" cap="none" spc="0" normalizeH="0" baseline="0" noProof="0">
                <a:ln>
                  <a:noFill/>
                </a:ln>
                <a:solidFill>
                  <a:srgbClr val="3C3C41"/>
                </a:solidFill>
                <a:effectLst/>
                <a:uLnTx/>
                <a:uFillTx/>
                <a:latin typeface="+mn-lt"/>
                <a:ea typeface="+mn-ea"/>
                <a:cs typeface="Segoe UI" pitchFamily="34" charset="0"/>
              </a:rPr>
              <a:t>Dynamics 365 Field Service </a:t>
            </a:r>
          </a:p>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3C3C41"/>
              </a:solidFill>
              <a:effectLst/>
              <a:uLnTx/>
              <a:uFillTx/>
              <a:ea typeface="Segoe UI" pitchFamily="34" charset="0"/>
              <a:cs typeface="Segoe UI" pitchFamily="34" charset="0"/>
            </a:endParaRPr>
          </a:p>
          <a:p>
            <a:pPr marL="0" marR="0" lvl="0" indent="0" defTabSz="932472" eaLnBrk="1" fontAlgn="base" latinLnBrk="0" hangingPunct="1">
              <a:lnSpc>
                <a:spcPct val="90000"/>
              </a:lnSpc>
              <a:spcBef>
                <a:spcPct val="0"/>
              </a:spcBef>
              <a:spcAft>
                <a:spcPct val="0"/>
              </a:spcAft>
              <a:buClrTx/>
              <a:buSzTx/>
              <a:buFontTx/>
              <a:buNone/>
              <a:tabLst/>
              <a:defRPr/>
            </a:pPr>
            <a:r>
              <a:rPr kumimoji="0" lang="en-US" sz="1200" i="0" u="none" strike="noStrike" kern="0" cap="none" spc="0" normalizeH="0" baseline="0" noProof="0">
                <a:ln>
                  <a:noFill/>
                </a:ln>
                <a:solidFill>
                  <a:srgbClr val="3C3C41"/>
                </a:solidFill>
                <a:effectLst/>
                <a:uLnTx/>
                <a:uFillTx/>
                <a:ea typeface="Segoe UI" pitchFamily="34" charset="0"/>
                <a:cs typeface="Segoe UI" pitchFamily="34" charset="0"/>
              </a:rPr>
              <a:t>Dynamics 365 Customer Service and Dynamics 365 Field Service are built on the same platform, making integration easy for users to support a dynamic and connected service org.</a:t>
            </a:r>
          </a:p>
          <a:p>
            <a:endParaRPr lang="en-US"/>
          </a:p>
          <a:p>
            <a:r>
              <a:rPr lang="en-US"/>
              <a:t>Functionally, this is what customer service and field service look like. </a:t>
            </a:r>
          </a:p>
          <a:p>
            <a:endParaRPr lang="en-US"/>
          </a:p>
          <a:p>
            <a:r>
              <a:rPr lang="en-US" b="1"/>
              <a:t>T: </a:t>
            </a:r>
            <a:r>
              <a:rPr lang="en-US"/>
              <a:t>In order to support these functions, service organizations need specific tools along the way.</a:t>
            </a:r>
          </a:p>
          <a:p>
            <a:endParaRPr lang="en-US"/>
          </a:p>
          <a:p>
            <a:r>
              <a:rPr lang="en-US" b="1"/>
              <a:t>&lt;click&gt;</a:t>
            </a:r>
          </a:p>
          <a:p>
            <a:endParaRPr lang="en-US" b="1"/>
          </a:p>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E7BE58-F972-4EA3-BC2C-9EC13C7C1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120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78121"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t>WPC 2015</a:t>
            </a:r>
          </a:p>
          <a:p>
            <a:pPr marL="0" marR="0" lvl="0" indent="0" algn="l" defTabSz="978121"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777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5/10/2020 2:13 AM</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5</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3" name="Notes Placeholder 2">
            <a:extLst>
              <a:ext uri="{FF2B5EF4-FFF2-40B4-BE49-F238E27FC236}">
                <a16:creationId xmlns:a16="http://schemas.microsoft.com/office/drawing/2014/main" id="{A90C4F61-FC93-40C7-BD23-825877616166}"/>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5553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06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695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2:13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2:13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4.xml"/><Relationship Id="rId4" Type="http://schemas.openxmlformats.org/officeDocument/2006/relationships/image" Target="../media/image32.jp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181796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429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1401599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37096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874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52364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377004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5/10/2020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5/10/2020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200"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530620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8990112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9.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theme" Target="../theme/theme3.xml"/><Relationship Id="rId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image" Target="../media/image14.emf"/><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image" Target="../media/image14.emf"/><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5.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81" r:id="rId15"/>
    <p:sldLayoutId id="2147483682" r:id="rId16"/>
    <p:sldLayoutId id="2147483686" r:id="rId17"/>
    <p:sldLayoutId id="2147483759" r:id="rId18"/>
    <p:sldLayoutId id="2147483760" r:id="rId19"/>
    <p:sldLayoutId id="2147483761"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notesSlide" Target="../notesSlides/notesSlide10.xml"/><Relationship Id="rId7" Type="http://schemas.openxmlformats.org/officeDocument/2006/relationships/image" Target="../media/image46.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52.jpe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7.jpg"/><Relationship Id="rId7" Type="http://schemas.openxmlformats.org/officeDocument/2006/relationships/image" Target="../media/image60.jp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59.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59.emf"/><Relationship Id="rId10" Type="http://schemas.openxmlformats.org/officeDocument/2006/relationships/image" Target="../media/image65.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64.jpe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33.xml"/><Relationship Id="rId4" Type="http://schemas.openxmlformats.org/officeDocument/2006/relationships/image" Target="../media/image68.jpeg"/></Relationships>
</file>

<file path=ppt/slides/_rels/slide1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7.sv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https://docs.microsoft.com/en-us/common-data-model/data-lake" TargetMode="External"/><Relationship Id="rId7"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73.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png"/><Relationship Id="rId9"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73.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3.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93.svg"/><Relationship Id="rId2" Type="http://schemas.openxmlformats.org/officeDocument/2006/relationships/slideLayout" Target="../slideLayouts/slideLayout74.xml"/><Relationship Id="rId1" Type="http://schemas.openxmlformats.org/officeDocument/2006/relationships/tags" Target="../tags/tag2.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jpeg"/></Relationships>
</file>

<file path=ppt/slides/_rels/slide3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6.xml"/><Relationship Id="rId1" Type="http://schemas.openxmlformats.org/officeDocument/2006/relationships/slideLayout" Target="../slideLayouts/slideLayout102.xml"/></Relationships>
</file>

<file path=ppt/slides/_rels/slide3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3.emf"/></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7.png"/><Relationship Id="rId18" Type="http://schemas.openxmlformats.org/officeDocument/2006/relationships/hyperlink" Target="https://github.com/jenkinsns" TargetMode="External"/><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hyperlink" Target="https://www.linkedin.com/in/jenkinsns/" TargetMode="External"/><Relationship Id="rId17" Type="http://schemas.openxmlformats.org/officeDocument/2006/relationships/image" Target="../media/image109.png"/><Relationship Id="rId2" Type="http://schemas.openxmlformats.org/officeDocument/2006/relationships/image" Target="../media/image98.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6.jp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105.png"/><Relationship Id="rId19" Type="http://schemas.openxmlformats.org/officeDocument/2006/relationships/hyperlink" Target="https://www.facebook.com/spfxinfo/" TargetMode="External"/><Relationship Id="rId4" Type="http://schemas.openxmlformats.org/officeDocument/2006/relationships/image" Target="../media/image100.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Tree>
    <p:extLst>
      <p:ext uri="{BB962C8B-B14F-4D97-AF65-F5344CB8AC3E}">
        <p14:creationId xmlns:p14="http://schemas.microsoft.com/office/powerpoint/2010/main" val="281531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22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8773845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321972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109287" y="6177833"/>
            <a:ext cx="805425" cy="463954"/>
          </a:xfrm>
          <a:prstGeom prst="rect">
            <a:avLst/>
          </a:prstGeom>
        </p:spPr>
        <p:txBody>
          <a:bodyPr>
            <a:normAutofit fontScale="62500" lnSpcReduction="20000"/>
          </a:bodyPr>
          <a:lstStyle/>
          <a:p>
            <a:r>
              <a:rPr lang="en-US" dirty="0"/>
              <a:t>N/A</a:t>
            </a:r>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9156938" y="6177833"/>
            <a:ext cx="1312941" cy="463954"/>
          </a:xfrm>
          <a:prstGeom prst="rect">
            <a:avLst/>
          </a:prstGeom>
        </p:spPr>
        <p:txBody>
          <a:bodyPr>
            <a:normAutofit fontScale="25000" lnSpcReduction="20000"/>
          </a:bodyPr>
          <a:lstStyle/>
          <a:p>
            <a:r>
              <a:rPr lang="en-US" dirty="0"/>
              <a:t>Achieve more together</a:t>
            </a:r>
          </a:p>
          <a:p>
            <a:r>
              <a:rPr lang="en-US" dirty="0"/>
              <a:t>Anywhere it matters</a:t>
            </a:r>
          </a:p>
          <a:p>
            <a:r>
              <a:rPr lang="en-US" dirty="0"/>
              <a:t>Simplified for business</a:t>
            </a:r>
          </a:p>
          <a:p>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1959674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98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051" y="1705128"/>
            <a:ext cx="8447964" cy="475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3960EB35-443B-4F1C-9305-D7C6D043109E}"/>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32781A77-67CE-4671-8F91-E72313FB496C}"/>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234BEEB5-AC5C-4791-B6AF-52102FDCE766}"/>
                </a:ext>
              </a:extLst>
            </p:cNvPr>
            <p:cNvSpPr txBox="1"/>
            <p:nvPr/>
          </p:nvSpPr>
          <p:spPr>
            <a:xfrm>
              <a:off x="4219" y="30101"/>
              <a:ext cx="2537287" cy="720000"/>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4008BEDC-2F60-4058-AE60-EB81AD374EF6}"/>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3B5FE1A5-20EF-46A7-9790-56C94B653543}"/>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9DE5EA47-1AD3-42E6-A631-A08957E51A12}"/>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92FCA411-9BA7-4968-B6C9-F224E41D913B}"/>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AFFA4B19-4852-40AD-B50B-0E76E28C687C}"/>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17ED30E7-B8EA-4F56-AF2D-8A859E5CE900}"/>
                </a:ext>
              </a:extLst>
            </p:cNvPr>
            <p:cNvSpPr txBox="1"/>
            <p:nvPr/>
          </p:nvSpPr>
          <p:spPr>
            <a:xfrm>
              <a:off x="2896726"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40407635-7230-48B5-A8C4-57A64A00A7A4}"/>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ECFE6A7D-1592-436E-B6BB-2BCFEBF75683}"/>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3C4EBB8B-F8B7-4203-BD83-4A845500508F}"/>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Building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F614E6CA-926F-4277-B925-B991FE9C8F04}"/>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884FD3B1-8FD7-4246-8494-02CC7C5B6744}"/>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CA8EA123-A25F-4F7B-88C7-C60A2FC3F72D}"/>
                </a:ext>
              </a:extLst>
            </p:cNvPr>
            <p:cNvSpPr txBox="1"/>
            <p:nvPr/>
          </p:nvSpPr>
          <p:spPr>
            <a:xfrm>
              <a:off x="5789234"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7E5D4BFC-9981-4927-A00B-00CAC47488D0}"/>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1FD1BF9D-E432-4E59-8740-768479890586}"/>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8AB4DA87-5F71-42DB-890E-4C10668D376D}"/>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User Input Acceptance &amp; Validation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Recurrance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Dynamic 365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FAA6F05F-20FB-4DBD-906F-443DE09BAB0D}"/>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98AC871A-F92E-4980-82F9-1E2166DF565C}"/>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E2A2BBD8-4F59-4088-B01F-4123B89B564F}"/>
                </a:ext>
              </a:extLst>
            </p:cNvPr>
            <p:cNvSpPr txBox="1"/>
            <p:nvPr/>
          </p:nvSpPr>
          <p:spPr>
            <a:xfrm>
              <a:off x="8681741"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CA128F19-C831-400A-913A-081AC97C2283}"/>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C2E3C588-B5EF-40CD-A155-0938AAD9F42E}"/>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ECD16C9D-3BE3-4E1E-AA2B-49A56EFFBAD9}"/>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504" y="1828800"/>
            <a:ext cx="8504071" cy="47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a:t>
            </a:r>
            <a:r>
              <a:rPr lang="en-US" dirty="0" err="1"/>
              <a:t>organisational</a:t>
            </a:r>
            <a:r>
              <a:rPr lang="en-US" dirty="0"/>
              <a:t>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618" y="1867183"/>
            <a:ext cx="8557146"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044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Oval 112">
            <a:extLst>
              <a:ext uri="{FF2B5EF4-FFF2-40B4-BE49-F238E27FC236}">
                <a16:creationId xmlns:a16="http://schemas.microsoft.com/office/drawing/2014/main" id="{4D6BEEC6-CB93-46F2-BA4B-63EE6EC3FD44}"/>
              </a:ext>
            </a:extLst>
          </p:cNvPr>
          <p:cNvSpPr/>
          <p:nvPr/>
        </p:nvSpPr>
        <p:spPr bwMode="auto">
          <a:xfrm>
            <a:off x="3782568" y="1115568"/>
            <a:ext cx="4626864" cy="4626864"/>
          </a:xfrm>
          <a:prstGeom prst="ellipse">
            <a:avLst/>
          </a:prstGeom>
          <a:noFill/>
          <a:ln w="38100" cap="rnd" cmpd="sng" algn="ctr">
            <a:solidFill>
              <a:srgbClr val="0072C6"/>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E7A83197-4B55-4B0A-AFE5-94979B318266}"/>
              </a:ext>
            </a:extLst>
          </p:cNvPr>
          <p:cNvGrpSpPr/>
          <p:nvPr/>
        </p:nvGrpSpPr>
        <p:grpSpPr>
          <a:xfrm>
            <a:off x="7983377" y="2316685"/>
            <a:ext cx="914400" cy="2224631"/>
            <a:chOff x="8422049" y="3505176"/>
            <a:chExt cx="1606189" cy="811302"/>
          </a:xfrm>
        </p:grpSpPr>
        <p:cxnSp>
          <p:nvCxnSpPr>
            <p:cNvPr id="115" name="Straight Connector 114">
              <a:extLst>
                <a:ext uri="{FF2B5EF4-FFF2-40B4-BE49-F238E27FC236}">
                  <a16:creationId xmlns:a16="http://schemas.microsoft.com/office/drawing/2014/main" id="{56FEBB3B-01B5-47A2-A1C1-6DD29A502F49}"/>
                </a:ext>
              </a:extLst>
            </p:cNvPr>
            <p:cNvCxnSpPr/>
            <p:nvPr/>
          </p:nvCxnSpPr>
          <p:spPr>
            <a:xfrm>
              <a:off x="8422049" y="3910826"/>
              <a:ext cx="1606189" cy="0"/>
            </a:xfrm>
            <a:prstGeom prst="line">
              <a:avLst/>
            </a:prstGeom>
            <a:noFill/>
            <a:ln w="38100" cap="rnd" cmpd="sng" algn="ctr">
              <a:solidFill>
                <a:srgbClr val="002050"/>
              </a:solidFill>
              <a:prstDash val="solid"/>
              <a:headEnd type="none"/>
              <a:tailEnd type="none"/>
            </a:ln>
            <a:effectLst/>
          </p:spPr>
        </p:cxnSp>
        <p:cxnSp>
          <p:nvCxnSpPr>
            <p:cNvPr id="116" name="Straight Connector 115">
              <a:extLst>
                <a:ext uri="{FF2B5EF4-FFF2-40B4-BE49-F238E27FC236}">
                  <a16:creationId xmlns:a16="http://schemas.microsoft.com/office/drawing/2014/main" id="{24369BA5-A7F1-4E0F-AA01-DBCC2D66BFF8}"/>
                </a:ext>
              </a:extLst>
            </p:cNvPr>
            <p:cNvCxnSpPr/>
            <p:nvPr/>
          </p:nvCxnSpPr>
          <p:spPr>
            <a:xfrm>
              <a:off x="10028238" y="3505176"/>
              <a:ext cx="0" cy="811302"/>
            </a:xfrm>
            <a:prstGeom prst="line">
              <a:avLst/>
            </a:prstGeom>
            <a:noFill/>
            <a:ln w="38100" cap="rnd" cmpd="sng" algn="ctr">
              <a:solidFill>
                <a:srgbClr val="002050"/>
              </a:solidFill>
              <a:prstDash val="solid"/>
              <a:headEnd type="none"/>
              <a:tailEnd type="none"/>
            </a:ln>
            <a:effectLst/>
          </p:spPr>
        </p:cxnSp>
      </p:grpSp>
      <p:sp>
        <p:nvSpPr>
          <p:cNvPr id="117" name="Oval 116">
            <a:extLst>
              <a:ext uri="{FF2B5EF4-FFF2-40B4-BE49-F238E27FC236}">
                <a16:creationId xmlns:a16="http://schemas.microsoft.com/office/drawing/2014/main" id="{A5A07368-0584-4555-8C33-803749FE1A3E}"/>
              </a:ext>
            </a:extLst>
          </p:cNvPr>
          <p:cNvSpPr/>
          <p:nvPr/>
        </p:nvSpPr>
        <p:spPr bwMode="auto">
          <a:xfrm>
            <a:off x="4423344" y="1764792"/>
            <a:ext cx="3345313" cy="3324588"/>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12A1F7C-33F9-4357-9B77-D815A6D25B64}"/>
              </a:ext>
            </a:extLst>
          </p:cNvPr>
          <p:cNvSpPr/>
          <p:nvPr/>
        </p:nvSpPr>
        <p:spPr bwMode="auto">
          <a:xfrm>
            <a:off x="4221480" y="1554480"/>
            <a:ext cx="3749040" cy="3749040"/>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F66E86C-35A4-4B58-91D5-962686D84A65}"/>
              </a:ext>
            </a:extLst>
          </p:cNvPr>
          <p:cNvSpPr txBox="1"/>
          <p:nvPr/>
        </p:nvSpPr>
        <p:spPr>
          <a:xfrm>
            <a:off x="9220044" y="2316685"/>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Dynamics 365</a:t>
            </a:r>
          </a:p>
        </p:txBody>
      </p:sp>
      <p:sp>
        <p:nvSpPr>
          <p:cNvPr id="120" name="TextBox 119">
            <a:extLst>
              <a:ext uri="{FF2B5EF4-FFF2-40B4-BE49-F238E27FC236}">
                <a16:creationId xmlns:a16="http://schemas.microsoft.com/office/drawing/2014/main" id="{9518088C-80F7-431F-8732-1E622118E0A2}"/>
              </a:ext>
            </a:extLst>
          </p:cNvPr>
          <p:cNvSpPr txBox="1"/>
          <p:nvPr/>
        </p:nvSpPr>
        <p:spPr>
          <a:xfrm>
            <a:off x="9220044" y="3266068"/>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Office 365</a:t>
            </a:r>
          </a:p>
        </p:txBody>
      </p:sp>
      <p:sp>
        <p:nvSpPr>
          <p:cNvPr id="121" name="TextBox 120">
            <a:extLst>
              <a:ext uri="{FF2B5EF4-FFF2-40B4-BE49-F238E27FC236}">
                <a16:creationId xmlns:a16="http://schemas.microsoft.com/office/drawing/2014/main" id="{950E946C-0CBA-4CF2-8258-F4807B05CDB5}"/>
              </a:ext>
            </a:extLst>
          </p:cNvPr>
          <p:cNvSpPr txBox="1"/>
          <p:nvPr/>
        </p:nvSpPr>
        <p:spPr>
          <a:xfrm>
            <a:off x="9220044" y="4215451"/>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Standalone Apps</a:t>
            </a:r>
          </a:p>
        </p:txBody>
      </p:sp>
      <p:grpSp>
        <p:nvGrpSpPr>
          <p:cNvPr id="122" name="Group 121">
            <a:extLst>
              <a:ext uri="{FF2B5EF4-FFF2-40B4-BE49-F238E27FC236}">
                <a16:creationId xmlns:a16="http://schemas.microsoft.com/office/drawing/2014/main" id="{5C298BE2-CA02-4E57-BD37-FBF541D7DB68}"/>
              </a:ext>
            </a:extLst>
          </p:cNvPr>
          <p:cNvGrpSpPr/>
          <p:nvPr/>
        </p:nvGrpSpPr>
        <p:grpSpPr>
          <a:xfrm>
            <a:off x="4120265" y="1600913"/>
            <a:ext cx="3951470" cy="3927874"/>
            <a:chOff x="4120265" y="1600913"/>
            <a:chExt cx="3951470" cy="3927874"/>
          </a:xfrm>
        </p:grpSpPr>
        <p:sp>
          <p:nvSpPr>
            <p:cNvPr id="123" name="Freeform: Shape 122">
              <a:extLst>
                <a:ext uri="{FF2B5EF4-FFF2-40B4-BE49-F238E27FC236}">
                  <a16:creationId xmlns:a16="http://schemas.microsoft.com/office/drawing/2014/main" id="{7EE639B5-7341-4665-A4A3-B5AEEA27C992}"/>
                </a:ext>
              </a:extLst>
            </p:cNvPr>
            <p:cNvSpPr/>
            <p:nvPr/>
          </p:nvSpPr>
          <p:spPr bwMode="auto">
            <a:xfrm>
              <a:off x="4596872" y="4012578"/>
              <a:ext cx="2998258" cy="1291372"/>
            </a:xfrm>
            <a:custGeom>
              <a:avLst/>
              <a:gdLst>
                <a:gd name="connsiteX0" fmla="*/ 593085 w 3007137"/>
                <a:gd name="connsiteY0" fmla="*/ 0 h 1295196"/>
                <a:gd name="connsiteX1" fmla="*/ 611556 w 3007137"/>
                <a:gd name="connsiteY1" fmla="*/ 30892 h 1295196"/>
                <a:gd name="connsiteX2" fmla="*/ 1505543 w 3007137"/>
                <a:gd name="connsiteY2" fmla="*/ 513848 h 1295196"/>
                <a:gd name="connsiteX3" fmla="*/ 2399531 w 3007137"/>
                <a:gd name="connsiteY3" fmla="*/ 30892 h 1295196"/>
                <a:gd name="connsiteX4" fmla="*/ 2414549 w 3007137"/>
                <a:gd name="connsiteY4" fmla="*/ 5774 h 1295196"/>
                <a:gd name="connsiteX5" fmla="*/ 3007137 w 3007137"/>
                <a:gd name="connsiteY5" fmla="*/ 517042 h 1295196"/>
                <a:gd name="connsiteX6" fmla="*/ 2936789 w 3007137"/>
                <a:gd name="connsiteY6" fmla="*/ 612230 h 1295196"/>
                <a:gd name="connsiteX7" fmla="*/ 1505543 w 3007137"/>
                <a:gd name="connsiteY7" fmla="*/ 1295196 h 1295196"/>
                <a:gd name="connsiteX8" fmla="*/ 74297 w 3007137"/>
                <a:gd name="connsiteY8" fmla="*/ 612230 h 1295196"/>
                <a:gd name="connsiteX9" fmla="*/ 0 w 3007137"/>
                <a:gd name="connsiteY9" fmla="*/ 511697 h 129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137" h="1295196">
                  <a:moveTo>
                    <a:pt x="593085" y="0"/>
                  </a:moveTo>
                  <a:lnTo>
                    <a:pt x="611556" y="30892"/>
                  </a:lnTo>
                  <a:cubicBezTo>
                    <a:pt x="805300" y="322273"/>
                    <a:pt x="1133403" y="513848"/>
                    <a:pt x="1505543" y="513848"/>
                  </a:cubicBezTo>
                  <a:cubicBezTo>
                    <a:pt x="1877684" y="513848"/>
                    <a:pt x="2205786" y="322273"/>
                    <a:pt x="2399531" y="30892"/>
                  </a:cubicBezTo>
                  <a:lnTo>
                    <a:pt x="2414549" y="5774"/>
                  </a:lnTo>
                  <a:lnTo>
                    <a:pt x="3007137" y="517042"/>
                  </a:lnTo>
                  <a:lnTo>
                    <a:pt x="2936789" y="612230"/>
                  </a:lnTo>
                  <a:cubicBezTo>
                    <a:pt x="2596593" y="1029335"/>
                    <a:pt x="2081752" y="1295196"/>
                    <a:pt x="1505543" y="1295196"/>
                  </a:cubicBezTo>
                  <a:cubicBezTo>
                    <a:pt x="929334" y="1295196"/>
                    <a:pt x="414493" y="1029335"/>
                    <a:pt x="74297" y="612230"/>
                  </a:cubicBezTo>
                  <a:lnTo>
                    <a:pt x="0" y="511697"/>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F809009D-EF5A-4365-B595-EA142BFA3767}"/>
                </a:ext>
              </a:extLst>
            </p:cNvPr>
            <p:cNvSpPr/>
            <p:nvPr/>
          </p:nvSpPr>
          <p:spPr bwMode="auto">
            <a:xfrm>
              <a:off x="4120265" y="160091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Down">
                <a:avLst>
                  <a:gd name="adj" fmla="val 1856160"/>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              Microsoft Flow</a:t>
              </a:r>
            </a:p>
          </p:txBody>
        </p:sp>
      </p:grpSp>
      <p:sp>
        <p:nvSpPr>
          <p:cNvPr id="125" name="TextBox 124">
            <a:extLst>
              <a:ext uri="{FF2B5EF4-FFF2-40B4-BE49-F238E27FC236}">
                <a16:creationId xmlns:a16="http://schemas.microsoft.com/office/drawing/2014/main" id="{95D839DC-7DB0-47C5-B604-AD6B1BE7AF7F}"/>
              </a:ext>
            </a:extLst>
          </p:cNvPr>
          <p:cNvSpPr txBox="1"/>
          <p:nvPr/>
        </p:nvSpPr>
        <p:spPr>
          <a:xfrm>
            <a:off x="551397" y="2891931"/>
            <a:ext cx="2679773" cy="1074140"/>
          </a:xfrm>
          <a:prstGeom prst="rect">
            <a:avLst/>
          </a:prstGeom>
          <a:noFill/>
        </p:spPr>
        <p:txBody>
          <a:bodyPr wrap="none" lIns="0" tIns="0" rIns="0" bIns="0" rtlCol="0" anchor="ctr">
            <a:sp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Microsoft</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Power Platform</a:t>
            </a:r>
          </a:p>
        </p:txBody>
      </p:sp>
      <p:grpSp>
        <p:nvGrpSpPr>
          <p:cNvPr id="126" name="Group 125">
            <a:extLst>
              <a:ext uri="{FF2B5EF4-FFF2-40B4-BE49-F238E27FC236}">
                <a16:creationId xmlns:a16="http://schemas.microsoft.com/office/drawing/2014/main" id="{D82FFD0A-7410-49DA-8C4B-A026F32914E9}"/>
              </a:ext>
            </a:extLst>
          </p:cNvPr>
          <p:cNvGrpSpPr/>
          <p:nvPr/>
        </p:nvGrpSpPr>
        <p:grpSpPr>
          <a:xfrm>
            <a:off x="4132063" y="1453265"/>
            <a:ext cx="3927874" cy="3951470"/>
            <a:chOff x="4132063" y="1453265"/>
            <a:chExt cx="3927874" cy="3951470"/>
          </a:xfrm>
        </p:grpSpPr>
        <p:sp>
          <p:nvSpPr>
            <p:cNvPr id="127" name="Freeform: Shape 126">
              <a:extLst>
                <a:ext uri="{FF2B5EF4-FFF2-40B4-BE49-F238E27FC236}">
                  <a16:creationId xmlns:a16="http://schemas.microsoft.com/office/drawing/2014/main" id="{D0D8EDC5-26AC-4AF5-9E12-12515D10F5A0}"/>
                </a:ext>
              </a:extLst>
            </p:cNvPr>
            <p:cNvSpPr/>
            <p:nvPr/>
          </p:nvSpPr>
          <p:spPr bwMode="auto">
            <a:xfrm>
              <a:off x="4241210" y="1554050"/>
              <a:ext cx="1831931" cy="2931979"/>
            </a:xfrm>
            <a:custGeom>
              <a:avLst/>
              <a:gdLst>
                <a:gd name="connsiteX0" fmla="*/ 1831931 w 1831931"/>
                <a:gd name="connsiteY0" fmla="*/ 0 h 2931979"/>
                <a:gd name="connsiteX1" fmla="*/ 1831931 w 1831931"/>
                <a:gd name="connsiteY1" fmla="*/ 781355 h 2931979"/>
                <a:gd name="connsiteX2" fmla="*/ 1744560 w 1831931"/>
                <a:gd name="connsiteY2" fmla="*/ 785838 h 2931979"/>
                <a:gd name="connsiteX3" fmla="*/ 776678 w 1831931"/>
                <a:gd name="connsiteY3" fmla="*/ 1875592 h 2931979"/>
                <a:gd name="connsiteX4" fmla="*/ 906801 w 1831931"/>
                <a:gd name="connsiteY4" fmla="*/ 2397729 h 2931979"/>
                <a:gd name="connsiteX5" fmla="*/ 918514 w 1831931"/>
                <a:gd name="connsiteY5" fmla="*/ 2417320 h 2931979"/>
                <a:gd name="connsiteX6" fmla="*/ 321997 w 1831931"/>
                <a:gd name="connsiteY6" fmla="*/ 2931979 h 2931979"/>
                <a:gd name="connsiteX7" fmla="*/ 316769 w 1831931"/>
                <a:gd name="connsiteY7" fmla="*/ 2924905 h 2931979"/>
                <a:gd name="connsiteX8" fmla="*/ 0 w 1831931"/>
                <a:gd name="connsiteY8" fmla="*/ 1875591 h 2931979"/>
                <a:gd name="connsiteX9" fmla="*/ 1665149 w 1831931"/>
                <a:gd name="connsiteY9" fmla="*/ 8522 h 293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1" h="2931979">
                  <a:moveTo>
                    <a:pt x="1831931" y="0"/>
                  </a:moveTo>
                  <a:lnTo>
                    <a:pt x="1831931" y="781355"/>
                  </a:lnTo>
                  <a:lnTo>
                    <a:pt x="1744560" y="785838"/>
                  </a:lnTo>
                  <a:cubicBezTo>
                    <a:pt x="1200915" y="841934"/>
                    <a:pt x="776678" y="1308425"/>
                    <a:pt x="776678" y="1875592"/>
                  </a:cubicBezTo>
                  <a:cubicBezTo>
                    <a:pt x="776678" y="2064648"/>
                    <a:pt x="823816" y="2242517"/>
                    <a:pt x="906801" y="2397729"/>
                  </a:cubicBezTo>
                  <a:lnTo>
                    <a:pt x="918514" y="2417320"/>
                  </a:lnTo>
                  <a:lnTo>
                    <a:pt x="321997" y="2931979"/>
                  </a:lnTo>
                  <a:lnTo>
                    <a:pt x="316769" y="2924905"/>
                  </a:lnTo>
                  <a:cubicBezTo>
                    <a:pt x="116778" y="2625372"/>
                    <a:pt x="0" y="2264281"/>
                    <a:pt x="0" y="1875591"/>
                  </a:cubicBezTo>
                  <a:cubicBezTo>
                    <a:pt x="0" y="903868"/>
                    <a:pt x="729860" y="104631"/>
                    <a:pt x="1665149" y="8522"/>
                  </a:cubicBez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AEBB21BE-8FEC-4284-BF56-18D72A375755}"/>
                </a:ext>
              </a:extLst>
            </p:cNvPr>
            <p:cNvSpPr/>
            <p:nvPr/>
          </p:nvSpPr>
          <p:spPr bwMode="auto">
            <a:xfrm rot="1782234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358182"/>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PowerApps</a:t>
              </a:r>
            </a:p>
          </p:txBody>
        </p:sp>
      </p:grpSp>
      <p:grpSp>
        <p:nvGrpSpPr>
          <p:cNvPr id="129" name="Group 128">
            <a:extLst>
              <a:ext uri="{FF2B5EF4-FFF2-40B4-BE49-F238E27FC236}">
                <a16:creationId xmlns:a16="http://schemas.microsoft.com/office/drawing/2014/main" id="{631CB74F-69FB-417D-8279-7B3E4C93B978}"/>
              </a:ext>
            </a:extLst>
          </p:cNvPr>
          <p:cNvGrpSpPr/>
          <p:nvPr/>
        </p:nvGrpSpPr>
        <p:grpSpPr>
          <a:xfrm>
            <a:off x="4132063" y="1453265"/>
            <a:ext cx="3927874" cy="3951470"/>
            <a:chOff x="4132063" y="1453265"/>
            <a:chExt cx="3927874" cy="3951470"/>
          </a:xfrm>
        </p:grpSpPr>
        <p:sp>
          <p:nvSpPr>
            <p:cNvPr id="130" name="Freeform: Shape 129">
              <a:extLst>
                <a:ext uri="{FF2B5EF4-FFF2-40B4-BE49-F238E27FC236}">
                  <a16:creationId xmlns:a16="http://schemas.microsoft.com/office/drawing/2014/main" id="{C06D5FB9-E736-4389-9360-BC1D7DA439EC}"/>
                </a:ext>
              </a:extLst>
            </p:cNvPr>
            <p:cNvSpPr/>
            <p:nvPr/>
          </p:nvSpPr>
          <p:spPr bwMode="auto">
            <a:xfrm>
              <a:off x="6118860" y="1554050"/>
              <a:ext cx="1831930" cy="2937323"/>
            </a:xfrm>
            <a:custGeom>
              <a:avLst/>
              <a:gdLst>
                <a:gd name="connsiteX0" fmla="*/ 0 w 1831930"/>
                <a:gd name="connsiteY0" fmla="*/ 0 h 2937323"/>
                <a:gd name="connsiteX1" fmla="*/ 166782 w 1831930"/>
                <a:gd name="connsiteY1" fmla="*/ 8522 h 2937323"/>
                <a:gd name="connsiteX2" fmla="*/ 1831930 w 1831930"/>
                <a:gd name="connsiteY2" fmla="*/ 1875591 h 2937323"/>
                <a:gd name="connsiteX3" fmla="*/ 1515161 w 1831930"/>
                <a:gd name="connsiteY3" fmla="*/ 2924905 h 2937323"/>
                <a:gd name="connsiteX4" fmla="*/ 1505984 w 1831930"/>
                <a:gd name="connsiteY4" fmla="*/ 2937323 h 2937323"/>
                <a:gd name="connsiteX5" fmla="*/ 909964 w 1831930"/>
                <a:gd name="connsiteY5" fmla="*/ 2423094 h 2937323"/>
                <a:gd name="connsiteX6" fmla="*/ 925130 w 1831930"/>
                <a:gd name="connsiteY6" fmla="*/ 2397729 h 2937323"/>
                <a:gd name="connsiteX7" fmla="*/ 1055252 w 1831930"/>
                <a:gd name="connsiteY7" fmla="*/ 1875592 h 2937323"/>
                <a:gd name="connsiteX8" fmla="*/ 87371 w 1831930"/>
                <a:gd name="connsiteY8" fmla="*/ 785838 h 2937323"/>
                <a:gd name="connsiteX9" fmla="*/ 0 w 1831930"/>
                <a:gd name="connsiteY9" fmla="*/ 781355 h 29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0" h="2937323">
                  <a:moveTo>
                    <a:pt x="0" y="0"/>
                  </a:moveTo>
                  <a:lnTo>
                    <a:pt x="166782" y="8522"/>
                  </a:lnTo>
                  <a:cubicBezTo>
                    <a:pt x="1102071" y="104631"/>
                    <a:pt x="1831930" y="903868"/>
                    <a:pt x="1831930" y="1875591"/>
                  </a:cubicBezTo>
                  <a:cubicBezTo>
                    <a:pt x="1831930" y="2264281"/>
                    <a:pt x="1715153" y="2625372"/>
                    <a:pt x="1515161" y="2924905"/>
                  </a:cubicBezTo>
                  <a:lnTo>
                    <a:pt x="1505984" y="2937323"/>
                  </a:lnTo>
                  <a:lnTo>
                    <a:pt x="909964" y="2423094"/>
                  </a:lnTo>
                  <a:lnTo>
                    <a:pt x="925130" y="2397729"/>
                  </a:lnTo>
                  <a:cubicBezTo>
                    <a:pt x="1008115" y="2242517"/>
                    <a:pt x="1055252" y="2064648"/>
                    <a:pt x="1055252" y="1875592"/>
                  </a:cubicBezTo>
                  <a:cubicBezTo>
                    <a:pt x="1055252" y="1308425"/>
                    <a:pt x="631016" y="841934"/>
                    <a:pt x="87371" y="785838"/>
                  </a:cubicBezTo>
                  <a:lnTo>
                    <a:pt x="0" y="781355"/>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DE37B63A-D598-430E-83EA-D1EE50742B13}"/>
                </a:ext>
              </a:extLst>
            </p:cNvPr>
            <p:cNvSpPr/>
            <p:nvPr/>
          </p:nvSpPr>
          <p:spPr bwMode="auto">
            <a:xfrm rot="388242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900535"/>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132" name="Group 131">
            <a:extLst>
              <a:ext uri="{FF2B5EF4-FFF2-40B4-BE49-F238E27FC236}">
                <a16:creationId xmlns:a16="http://schemas.microsoft.com/office/drawing/2014/main" id="{82FFA7F8-04A4-4B3F-9B39-466A3234E8D0}"/>
              </a:ext>
            </a:extLst>
          </p:cNvPr>
          <p:cNvGrpSpPr/>
          <p:nvPr/>
        </p:nvGrpSpPr>
        <p:grpSpPr>
          <a:xfrm>
            <a:off x="4726930" y="4471473"/>
            <a:ext cx="703088" cy="703088"/>
            <a:chOff x="4726930" y="4471473"/>
            <a:chExt cx="703088" cy="703088"/>
          </a:xfrm>
        </p:grpSpPr>
        <p:sp>
          <p:nvSpPr>
            <p:cNvPr id="133" name="Oval 132">
              <a:extLst>
                <a:ext uri="{FF2B5EF4-FFF2-40B4-BE49-F238E27FC236}">
                  <a16:creationId xmlns:a16="http://schemas.microsoft.com/office/drawing/2014/main" id="{48746476-20B6-4185-BF66-1FB68DDD1810}"/>
                </a:ext>
              </a:extLst>
            </p:cNvPr>
            <p:cNvSpPr/>
            <p:nvPr/>
          </p:nvSpPr>
          <p:spPr bwMode="auto">
            <a:xfrm>
              <a:off x="4726930" y="4471473"/>
              <a:ext cx="703088" cy="70308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0CEEF4C8-6E8C-4CFC-94F0-FD03140BB208}"/>
                </a:ext>
              </a:extLst>
            </p:cNvPr>
            <p:cNvGrpSpPr/>
            <p:nvPr/>
          </p:nvGrpSpPr>
          <p:grpSpPr>
            <a:xfrm>
              <a:off x="4902990" y="4689695"/>
              <a:ext cx="350968" cy="266644"/>
              <a:chOff x="-1146792" y="678443"/>
              <a:chExt cx="1017587" cy="773113"/>
            </a:xfrm>
            <a:solidFill>
              <a:srgbClr val="002050"/>
            </a:solidFill>
          </p:grpSpPr>
          <p:sp>
            <p:nvSpPr>
              <p:cNvPr id="135" name="Freeform 5">
                <a:extLst>
                  <a:ext uri="{FF2B5EF4-FFF2-40B4-BE49-F238E27FC236}">
                    <a16:creationId xmlns:a16="http://schemas.microsoft.com/office/drawing/2014/main" id="{2EE50175-19BE-47C4-8F38-4AB2D0BCE628}"/>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D3BA839B-2058-4A2D-8BCE-8A54E733562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7" name="Group 136">
            <a:extLst>
              <a:ext uri="{FF2B5EF4-FFF2-40B4-BE49-F238E27FC236}">
                <a16:creationId xmlns:a16="http://schemas.microsoft.com/office/drawing/2014/main" id="{7C7EDEC8-BBB1-4BB0-B5E2-4C0C45B506A9}"/>
              </a:ext>
            </a:extLst>
          </p:cNvPr>
          <p:cNvGrpSpPr/>
          <p:nvPr/>
        </p:nvGrpSpPr>
        <p:grpSpPr>
          <a:xfrm>
            <a:off x="5175202" y="1448532"/>
            <a:ext cx="703088" cy="703088"/>
            <a:chOff x="5057437" y="1364391"/>
            <a:chExt cx="820852" cy="820852"/>
          </a:xfrm>
        </p:grpSpPr>
        <p:sp>
          <p:nvSpPr>
            <p:cNvPr id="138" name="Oval 137">
              <a:extLst>
                <a:ext uri="{FF2B5EF4-FFF2-40B4-BE49-F238E27FC236}">
                  <a16:creationId xmlns:a16="http://schemas.microsoft.com/office/drawing/2014/main" id="{7E0840ED-1E48-4CF2-A44F-6802C35101F9}"/>
                </a:ext>
              </a:extLst>
            </p:cNvPr>
            <p:cNvSpPr/>
            <p:nvPr/>
          </p:nvSpPr>
          <p:spPr bwMode="auto">
            <a:xfrm>
              <a:off x="5057437" y="1364391"/>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4">
              <a:extLst>
                <a:ext uri="{FF2B5EF4-FFF2-40B4-BE49-F238E27FC236}">
                  <a16:creationId xmlns:a16="http://schemas.microsoft.com/office/drawing/2014/main" id="{0BBE2F4A-DD13-4E9D-A755-5C8B64E687D1}"/>
                </a:ext>
              </a:extLst>
            </p:cNvPr>
            <p:cNvGrpSpPr>
              <a:grpSpLocks noChangeAspect="1"/>
            </p:cNvGrpSpPr>
            <p:nvPr/>
          </p:nvGrpSpPr>
          <p:grpSpPr bwMode="auto">
            <a:xfrm>
              <a:off x="5280297" y="1630479"/>
              <a:ext cx="375132" cy="288676"/>
              <a:chOff x="2880" y="2176"/>
              <a:chExt cx="256" cy="197"/>
            </a:xfrm>
            <a:solidFill>
              <a:srgbClr val="002050"/>
            </a:solidFill>
          </p:grpSpPr>
          <p:sp>
            <p:nvSpPr>
              <p:cNvPr id="140" name="Freeform 5">
                <a:extLst>
                  <a:ext uri="{FF2B5EF4-FFF2-40B4-BE49-F238E27FC236}">
                    <a16:creationId xmlns:a16="http://schemas.microsoft.com/office/drawing/2014/main" id="{E625D7FF-F694-4CF5-89EC-33E822921C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6">
                <a:extLst>
                  <a:ext uri="{FF2B5EF4-FFF2-40B4-BE49-F238E27FC236}">
                    <a16:creationId xmlns:a16="http://schemas.microsoft.com/office/drawing/2014/main" id="{F669D872-0DA5-4AA7-A272-EBDD435124EA}"/>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7">
                <a:extLst>
                  <a:ext uri="{FF2B5EF4-FFF2-40B4-BE49-F238E27FC236}">
                    <a16:creationId xmlns:a16="http://schemas.microsoft.com/office/drawing/2014/main" id="{B58EAF88-A63A-465B-8AE3-AA6B966AC77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 name="Freeform 8">
                <a:extLst>
                  <a:ext uri="{FF2B5EF4-FFF2-40B4-BE49-F238E27FC236}">
                    <a16:creationId xmlns:a16="http://schemas.microsoft.com/office/drawing/2014/main" id="{05EDF60B-BAED-451D-A53E-A4C19A54B6AA}"/>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 name="Freeform 9">
                <a:extLst>
                  <a:ext uri="{FF2B5EF4-FFF2-40B4-BE49-F238E27FC236}">
                    <a16:creationId xmlns:a16="http://schemas.microsoft.com/office/drawing/2014/main" id="{3EA4845A-E1DD-4DD1-8AF8-B73024263AA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5" name="Group 144">
            <a:extLst>
              <a:ext uri="{FF2B5EF4-FFF2-40B4-BE49-F238E27FC236}">
                <a16:creationId xmlns:a16="http://schemas.microsoft.com/office/drawing/2014/main" id="{67F6B516-234A-4019-B478-E9FA2C8E445F}"/>
              </a:ext>
            </a:extLst>
          </p:cNvPr>
          <p:cNvGrpSpPr/>
          <p:nvPr/>
        </p:nvGrpSpPr>
        <p:grpSpPr>
          <a:xfrm>
            <a:off x="7397243" y="3566209"/>
            <a:ext cx="703088" cy="703088"/>
            <a:chOff x="7568114" y="3458540"/>
            <a:chExt cx="820852" cy="820852"/>
          </a:xfrm>
        </p:grpSpPr>
        <p:sp>
          <p:nvSpPr>
            <p:cNvPr id="146" name="Oval 145">
              <a:extLst>
                <a:ext uri="{FF2B5EF4-FFF2-40B4-BE49-F238E27FC236}">
                  <a16:creationId xmlns:a16="http://schemas.microsoft.com/office/drawing/2014/main" id="{E6B94CDD-33A4-4026-9649-E0B141111759}"/>
                </a:ext>
              </a:extLst>
            </p:cNvPr>
            <p:cNvSpPr/>
            <p:nvPr/>
          </p:nvSpPr>
          <p:spPr bwMode="auto">
            <a:xfrm>
              <a:off x="7568114" y="3458540"/>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2">
              <a:extLst>
                <a:ext uri="{FF2B5EF4-FFF2-40B4-BE49-F238E27FC236}">
                  <a16:creationId xmlns:a16="http://schemas.microsoft.com/office/drawing/2014/main" id="{D55FE267-993A-4862-8BEE-A71A99F4A60B}"/>
                </a:ext>
              </a:extLst>
            </p:cNvPr>
            <p:cNvGrpSpPr>
              <a:grpSpLocks noChangeAspect="1"/>
            </p:cNvGrpSpPr>
            <p:nvPr/>
          </p:nvGrpSpPr>
          <p:grpSpPr bwMode="auto">
            <a:xfrm>
              <a:off x="7789509" y="3725361"/>
              <a:ext cx="378063" cy="287211"/>
              <a:chOff x="4543" y="2176"/>
              <a:chExt cx="258" cy="196"/>
            </a:xfrm>
            <a:solidFill>
              <a:srgbClr val="002050"/>
            </a:solidFill>
          </p:grpSpPr>
          <p:sp>
            <p:nvSpPr>
              <p:cNvPr id="149" name="Freeform 13">
                <a:extLst>
                  <a:ext uri="{FF2B5EF4-FFF2-40B4-BE49-F238E27FC236}">
                    <a16:creationId xmlns:a16="http://schemas.microsoft.com/office/drawing/2014/main" id="{21280B28-C626-471E-A05F-5FDD18721E26}"/>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0" name="Freeform 14">
                <a:extLst>
                  <a:ext uri="{FF2B5EF4-FFF2-40B4-BE49-F238E27FC236}">
                    <a16:creationId xmlns:a16="http://schemas.microsoft.com/office/drawing/2014/main" id="{532A1BE8-A465-4101-9A6F-6024873F9A9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2" name="Freeform 15">
                <a:extLst>
                  <a:ext uri="{FF2B5EF4-FFF2-40B4-BE49-F238E27FC236}">
                    <a16:creationId xmlns:a16="http://schemas.microsoft.com/office/drawing/2014/main" id="{5BDC3498-2DF8-44DD-97E1-CDEE10E863C2}"/>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3" name="Freeform 16">
                <a:extLst>
                  <a:ext uri="{FF2B5EF4-FFF2-40B4-BE49-F238E27FC236}">
                    <a16:creationId xmlns:a16="http://schemas.microsoft.com/office/drawing/2014/main" id="{E2563A0B-A047-4B0F-893E-FB7ECAFBD3DA}"/>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17">
                <a:extLst>
                  <a:ext uri="{FF2B5EF4-FFF2-40B4-BE49-F238E27FC236}">
                    <a16:creationId xmlns:a16="http://schemas.microsoft.com/office/drawing/2014/main" id="{0149D3A0-DFC9-4ECE-A5F1-E7F59F1EAE4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69" name="Oval 168">
            <a:extLst>
              <a:ext uri="{FF2B5EF4-FFF2-40B4-BE49-F238E27FC236}">
                <a16:creationId xmlns:a16="http://schemas.microsoft.com/office/drawing/2014/main" id="{7E2BE282-8FF7-458F-92CA-6D5C7016F22A}"/>
              </a:ext>
            </a:extLst>
          </p:cNvPr>
          <p:cNvSpPr/>
          <p:nvPr/>
        </p:nvSpPr>
        <p:spPr bwMode="auto">
          <a:xfrm>
            <a:off x="5955722" y="2622501"/>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D8A47D45-CA53-49E6-9A17-FE81DA1E45AB}"/>
              </a:ext>
            </a:extLst>
          </p:cNvPr>
          <p:cNvSpPr/>
          <p:nvPr/>
        </p:nvSpPr>
        <p:spPr bwMode="auto">
          <a:xfrm>
            <a:off x="5955722" y="3526739"/>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314CADFB-B031-45AE-9365-A3C1A0A1A251}"/>
              </a:ext>
            </a:extLst>
          </p:cNvPr>
          <p:cNvSpPr/>
          <p:nvPr/>
        </p:nvSpPr>
        <p:spPr>
          <a:xfrm>
            <a:off x="5459105" y="3275112"/>
            <a:ext cx="1273790" cy="307777"/>
          </a:xfrm>
          <a:prstGeom prst="rect">
            <a:avLst/>
          </a:prstGeom>
          <a:noFill/>
          <a:ln w="10795" cap="flat" cmpd="sng" algn="ctr">
            <a:noFill/>
            <a:prstDash val="solid"/>
          </a:ln>
          <a:effectLst/>
        </p:spPr>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Azure</a:t>
            </a:r>
          </a:p>
        </p:txBody>
      </p:sp>
      <p:cxnSp>
        <p:nvCxnSpPr>
          <p:cNvPr id="204" name="Straight Connector 203">
            <a:extLst>
              <a:ext uri="{FF2B5EF4-FFF2-40B4-BE49-F238E27FC236}">
                <a16:creationId xmlns:a16="http://schemas.microsoft.com/office/drawing/2014/main" id="{B9AFA555-CB61-4017-92A8-573180BC2ACC}"/>
              </a:ext>
            </a:extLst>
          </p:cNvPr>
          <p:cNvCxnSpPr>
            <a:cxnSpLocks/>
          </p:cNvCxnSpPr>
          <p:nvPr/>
        </p:nvCxnSpPr>
        <p:spPr>
          <a:xfrm>
            <a:off x="6096000" y="5742432"/>
            <a:ext cx="0" cy="359601"/>
          </a:xfrm>
          <a:prstGeom prst="line">
            <a:avLst/>
          </a:prstGeom>
          <a:noFill/>
          <a:ln w="38100" cap="rnd" cmpd="sng" algn="ctr">
            <a:solidFill>
              <a:srgbClr val="0072C6"/>
            </a:solidFill>
            <a:prstDash val="sysDot"/>
            <a:headEnd type="none"/>
            <a:tailEnd type="none"/>
          </a:ln>
          <a:effectLst/>
        </p:spPr>
      </p:cxnSp>
      <p:sp>
        <p:nvSpPr>
          <p:cNvPr id="205" name="Rectangle 204">
            <a:extLst>
              <a:ext uri="{FF2B5EF4-FFF2-40B4-BE49-F238E27FC236}">
                <a16:creationId xmlns:a16="http://schemas.microsoft.com/office/drawing/2014/main" id="{3FA33EEE-8941-457A-9DE5-AE5FAEDBD258}"/>
              </a:ext>
            </a:extLst>
          </p:cNvPr>
          <p:cNvSpPr/>
          <p:nvPr/>
        </p:nvSpPr>
        <p:spPr>
          <a:xfrm>
            <a:off x="4822836" y="6131392"/>
            <a:ext cx="2546338" cy="507831"/>
          </a:xfrm>
          <a:prstGeom prst="rect">
            <a:avLst/>
          </a:prstGeom>
        </p:spPr>
        <p:txBody>
          <a:bodyPr wrap="none" lIns="0" tIns="0" rIns="0" bIns="0">
            <a:spAutoFit/>
          </a:bodyPr>
          <a:lstStyle/>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Common Data Service for Apps </a:t>
            </a:r>
          </a:p>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Data Connectors</a:t>
            </a:r>
          </a:p>
        </p:txBody>
      </p:sp>
    </p:spTree>
    <p:extLst>
      <p:ext uri="{BB962C8B-B14F-4D97-AF65-F5344CB8AC3E}">
        <p14:creationId xmlns:p14="http://schemas.microsoft.com/office/powerpoint/2010/main" val="390956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grpId="1" nodeType="withEffect">
                                  <p:stCondLst>
                                    <p:cond delay="0"/>
                                  </p:stCondLst>
                                  <p:childTnLst>
                                    <p:animMotion origin="layout" path="M 1.66667E-6 0 L 1.66667E-6 0.03565 " pathEditMode="relative" rAng="0" ptsTypes="AA">
                                      <p:cBhvr>
                                        <p:cTn id="9" dur="500" spd="-100000" fill="hold"/>
                                        <p:tgtEl>
                                          <p:spTgt spid="125"/>
                                        </p:tgtEl>
                                        <p:attrNameLst>
                                          <p:attrName>ppt_x</p:attrName>
                                          <p:attrName>ppt_y</p:attrName>
                                        </p:attrNameLst>
                                      </p:cBhvr>
                                      <p:rCtr x="0" y="1782"/>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250"/>
                                  </p:stCondLst>
                                  <p:childTnLst>
                                    <p:set>
                                      <p:cBhvr>
                                        <p:cTn id="13" dur="1" fill="hold">
                                          <p:stCondLst>
                                            <p:cond delay="0"/>
                                          </p:stCondLst>
                                        </p:cTn>
                                        <p:tgtEl>
                                          <p:spTgt spid="117"/>
                                        </p:tgtEl>
                                        <p:attrNameLst>
                                          <p:attrName>style.visibility</p:attrName>
                                        </p:attrNameLst>
                                      </p:cBhvr>
                                      <p:to>
                                        <p:strVal val="visible"/>
                                      </p:to>
                                    </p:set>
                                    <p:animEffect transition="in" filter="fade">
                                      <p:cBhvr>
                                        <p:cTn id="14" dur="250"/>
                                        <p:tgtEl>
                                          <p:spTgt spid="117"/>
                                        </p:tgtEl>
                                      </p:cBhvr>
                                    </p:animEffect>
                                  </p:childTnLst>
                                </p:cTn>
                              </p:par>
                            </p:childTnLst>
                          </p:cTn>
                        </p:par>
                        <p:par>
                          <p:cTn id="15" fill="hold">
                            <p:stCondLst>
                              <p:cond delay="500"/>
                            </p:stCondLst>
                            <p:childTnLst>
                              <p:par>
                                <p:cTn id="16" presetID="6" presetClass="emph" presetSubtype="0" decel="100000" fill="hold" grpId="1" nodeType="afterEffect">
                                  <p:stCondLst>
                                    <p:cond delay="0"/>
                                  </p:stCondLst>
                                  <p:childTnLst>
                                    <p:animScale>
                                      <p:cBhvr>
                                        <p:cTn id="17" dur="500" fill="hold"/>
                                        <p:tgtEl>
                                          <p:spTgt spid="117"/>
                                        </p:tgtEl>
                                      </p:cBhvr>
                                      <p:by x="112000" y="112000"/>
                                    </p:animScale>
                                  </p:childTnLst>
                                </p:cTn>
                              </p:par>
                              <p:par>
                                <p:cTn id="18" presetID="7" presetClass="emph" presetSubtype="2" fill="hold" nodeType="withEffect">
                                  <p:stCondLst>
                                    <p:cond delay="0"/>
                                  </p:stCondLst>
                                  <p:childTnLst>
                                    <p:animClr clrSpc="rgb" dir="cw">
                                      <p:cBhvr>
                                        <p:cTn id="19" dur="500" fill="hold"/>
                                        <p:tgtEl>
                                          <p:spTgt spid="117"/>
                                        </p:tgtEl>
                                        <p:attrNameLst>
                                          <p:attrName>stroke.color</p:attrName>
                                        </p:attrNameLst>
                                      </p:cBhvr>
                                      <p:to>
                                        <a:srgbClr val="002050"/>
                                      </p:to>
                                    </p:animClr>
                                    <p:set>
                                      <p:cBhvr>
                                        <p:cTn id="20" dur="500" fill="hold"/>
                                        <p:tgtEl>
                                          <p:spTgt spid="117"/>
                                        </p:tgtEl>
                                        <p:attrNameLst>
                                          <p:attrName>stroke.on</p:attrName>
                                        </p:attrNameLst>
                                      </p:cBhvr>
                                      <p:to>
                                        <p:strVal val="tru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wipe(left)">
                                      <p:cBhvr>
                                        <p:cTn id="24" dur="500"/>
                                        <p:tgtEl>
                                          <p:spTgt spid="11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42" presetClass="path" presetSubtype="0" decel="100000" fill="hold" grpId="1" nodeType="withEffect">
                                  <p:stCondLst>
                                    <p:cond delay="0"/>
                                  </p:stCondLst>
                                  <p:childTnLst>
                                    <p:animMotion origin="layout" path="M -2.91667E-6 -4.07407E-6 L -0.02721 -4.07407E-6 " pathEditMode="relative" rAng="0" ptsTypes="AA">
                                      <p:cBhvr>
                                        <p:cTn id="30" dur="500" spd="-100000" fill="hold"/>
                                        <p:tgtEl>
                                          <p:spTgt spid="119"/>
                                        </p:tgtEl>
                                        <p:attrNameLst>
                                          <p:attrName>ppt_x</p:attrName>
                                          <p:attrName>ppt_y</p:attrName>
                                        </p:attrNameLst>
                                      </p:cBhvr>
                                      <p:rCtr x="-1367" y="0"/>
                                    </p:animMotion>
                                  </p:childTnLst>
                                </p:cTn>
                              </p:par>
                              <p:par>
                                <p:cTn id="31" presetID="10" presetClass="entr" presetSubtype="0" fill="hold" grpId="0" nodeType="withEffect">
                                  <p:stCondLst>
                                    <p:cond delay="250"/>
                                  </p:stCondLst>
                                  <p:childTnLst>
                                    <p:set>
                                      <p:cBhvr>
                                        <p:cTn id="32" dur="1" fill="hold">
                                          <p:stCondLst>
                                            <p:cond delay="0"/>
                                          </p:stCondLst>
                                        </p:cTn>
                                        <p:tgtEl>
                                          <p:spTgt spid="120"/>
                                        </p:tgtEl>
                                        <p:attrNameLst>
                                          <p:attrName>style.visibility</p:attrName>
                                        </p:attrNameLst>
                                      </p:cBhvr>
                                      <p:to>
                                        <p:strVal val="visible"/>
                                      </p:to>
                                    </p:set>
                                    <p:animEffect transition="in" filter="fade">
                                      <p:cBhvr>
                                        <p:cTn id="33" dur="500"/>
                                        <p:tgtEl>
                                          <p:spTgt spid="120"/>
                                        </p:tgtEl>
                                      </p:cBhvr>
                                    </p:animEffect>
                                  </p:childTnLst>
                                </p:cTn>
                              </p:par>
                              <p:par>
                                <p:cTn id="34" presetID="42" presetClass="path" presetSubtype="0" decel="100000" fill="hold" grpId="1" nodeType="withEffect">
                                  <p:stCondLst>
                                    <p:cond delay="250"/>
                                  </p:stCondLst>
                                  <p:childTnLst>
                                    <p:animMotion origin="layout" path="M -2.29167E-6 0 L -0.02721 0 " pathEditMode="relative" rAng="0" ptsTypes="AA">
                                      <p:cBhvr>
                                        <p:cTn id="35" dur="500" spd="-100000" fill="hold"/>
                                        <p:tgtEl>
                                          <p:spTgt spid="120"/>
                                        </p:tgtEl>
                                        <p:attrNameLst>
                                          <p:attrName>ppt_x</p:attrName>
                                          <p:attrName>ppt_y</p:attrName>
                                        </p:attrNameLst>
                                      </p:cBhvr>
                                      <p:rCtr x="-1367" y="0"/>
                                    </p:animMotion>
                                  </p:childTnLst>
                                </p:cTn>
                              </p:par>
                              <p:par>
                                <p:cTn id="36" presetID="10" presetClass="entr" presetSubtype="0" fill="hold" grpId="0" nodeType="withEffect">
                                  <p:stCondLst>
                                    <p:cond delay="50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500"/>
                                        <p:tgtEl>
                                          <p:spTgt spid="121"/>
                                        </p:tgtEl>
                                      </p:cBhvr>
                                    </p:animEffect>
                                  </p:childTnLst>
                                </p:cTn>
                              </p:par>
                              <p:par>
                                <p:cTn id="39" presetID="42" presetClass="path" presetSubtype="0" decel="100000" fill="hold" grpId="1" nodeType="withEffect">
                                  <p:stCondLst>
                                    <p:cond delay="500"/>
                                  </p:stCondLst>
                                  <p:childTnLst>
                                    <p:animMotion origin="layout" path="M -2.91667E-6 4.07407E-6 L -0.02721 4.07407E-6 " pathEditMode="relative" rAng="0" ptsTypes="AA">
                                      <p:cBhvr>
                                        <p:cTn id="40" dur="500" spd="-100000" fill="hold"/>
                                        <p:tgtEl>
                                          <p:spTgt spid="121"/>
                                        </p:tgtEl>
                                        <p:attrNameLst>
                                          <p:attrName>ppt_x</p:attrName>
                                          <p:attrName>ppt_y</p:attrName>
                                        </p:attrNameLst>
                                      </p:cBhvr>
                                      <p:rCtr x="-1367" y="0"/>
                                    </p:animMotion>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wheel(1)">
                                      <p:cBhvr>
                                        <p:cTn id="45" dur="750"/>
                                        <p:tgtEl>
                                          <p:spTgt spid="113"/>
                                        </p:tgtEl>
                                      </p:cBhvr>
                                    </p:animEffect>
                                  </p:childTnLst>
                                </p:cTn>
                              </p:par>
                            </p:childTnLst>
                          </p:cTn>
                        </p:par>
                        <p:par>
                          <p:cTn id="46" fill="hold">
                            <p:stCondLst>
                              <p:cond delay="750"/>
                            </p:stCondLst>
                            <p:childTnLst>
                              <p:par>
                                <p:cTn id="47" presetID="22" presetClass="entr" presetSubtype="1" fill="hold" nodeType="afterEffect">
                                  <p:stCondLst>
                                    <p:cond delay="0"/>
                                  </p:stCondLst>
                                  <p:childTnLst>
                                    <p:set>
                                      <p:cBhvr>
                                        <p:cTn id="48" dur="1" fill="hold">
                                          <p:stCondLst>
                                            <p:cond delay="0"/>
                                          </p:stCondLst>
                                        </p:cTn>
                                        <p:tgtEl>
                                          <p:spTgt spid="204"/>
                                        </p:tgtEl>
                                        <p:attrNameLst>
                                          <p:attrName>style.visibility</p:attrName>
                                        </p:attrNameLst>
                                      </p:cBhvr>
                                      <p:to>
                                        <p:strVal val="visible"/>
                                      </p:to>
                                    </p:set>
                                    <p:animEffect transition="in" filter="wipe(up)">
                                      <p:cBhvr>
                                        <p:cTn id="49" dur="500"/>
                                        <p:tgtEl>
                                          <p:spTgt spid="204"/>
                                        </p:tgtEl>
                                      </p:cBhvr>
                                    </p:animEffect>
                                  </p:childTnLst>
                                </p:cTn>
                              </p:par>
                            </p:childTnLst>
                          </p:cTn>
                        </p:par>
                        <p:par>
                          <p:cTn id="50" fill="hold">
                            <p:stCondLst>
                              <p:cond delay="1250"/>
                            </p:stCondLst>
                            <p:childTnLst>
                              <p:par>
                                <p:cTn id="51" presetID="10"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par>
                                <p:cTn id="54" presetID="42" presetClass="path" presetSubtype="0" decel="100000" fill="hold" grpId="1" nodeType="withEffect">
                                  <p:stCondLst>
                                    <p:cond delay="0"/>
                                  </p:stCondLst>
                                  <p:childTnLst>
                                    <p:animMotion origin="layout" path="M 0 1.48148E-6 L 0 -0.04306 " pathEditMode="relative" rAng="0" ptsTypes="AA">
                                      <p:cBhvr>
                                        <p:cTn id="55" dur="500" spd="-100000" fill="hold"/>
                                        <p:tgtEl>
                                          <p:spTgt spid="205"/>
                                        </p:tgtEl>
                                        <p:attrNameLst>
                                          <p:attrName>ppt_x</p:attrName>
                                          <p:attrName>ppt_y</p:attrName>
                                        </p:attrNameLst>
                                      </p:cBhvr>
                                      <p:rCtr x="0" y="-2153"/>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250"/>
                                  </p:stCondLst>
                                  <p:childTnLst>
                                    <p:set>
                                      <p:cBhvr>
                                        <p:cTn id="59" dur="1" fill="hold">
                                          <p:stCondLst>
                                            <p:cond delay="0"/>
                                          </p:stCondLst>
                                        </p:cTn>
                                        <p:tgtEl>
                                          <p:spTgt spid="118"/>
                                        </p:tgtEl>
                                        <p:attrNameLst>
                                          <p:attrName>style.visibility</p:attrName>
                                        </p:attrNameLst>
                                      </p:cBhvr>
                                      <p:to>
                                        <p:strVal val="visible"/>
                                      </p:to>
                                    </p:set>
                                    <p:animEffect transition="in" filter="fade">
                                      <p:cBhvr>
                                        <p:cTn id="60" dur="250"/>
                                        <p:tgtEl>
                                          <p:spTgt spid="118"/>
                                        </p:tgtEl>
                                      </p:cBhvr>
                                    </p:animEffect>
                                  </p:childTnLst>
                                </p:cTn>
                              </p:par>
                            </p:childTnLst>
                          </p:cTn>
                        </p:par>
                        <p:par>
                          <p:cTn id="61" fill="hold">
                            <p:stCondLst>
                              <p:cond delay="500"/>
                            </p:stCondLst>
                            <p:childTnLst>
                              <p:par>
                                <p:cTn id="62" presetID="6" presetClass="emph" presetSubtype="0" decel="100000" fill="hold" grpId="1" nodeType="afterEffect">
                                  <p:stCondLst>
                                    <p:cond delay="0"/>
                                  </p:stCondLst>
                                  <p:childTnLst>
                                    <p:animScale>
                                      <p:cBhvr>
                                        <p:cTn id="63" dur="500" fill="hold"/>
                                        <p:tgtEl>
                                          <p:spTgt spid="118"/>
                                        </p:tgtEl>
                                      </p:cBhvr>
                                      <p:by x="59000" y="59000"/>
                                    </p:animScale>
                                  </p:childTnLst>
                                </p:cTn>
                              </p:par>
                              <p:par>
                                <p:cTn id="64" presetID="7" presetClass="emph" presetSubtype="2" fill="hold" nodeType="withEffect">
                                  <p:stCondLst>
                                    <p:cond delay="0"/>
                                  </p:stCondLst>
                                  <p:childTnLst>
                                    <p:animClr clrSpc="rgb" dir="cw">
                                      <p:cBhvr>
                                        <p:cTn id="65" dur="500" fill="hold"/>
                                        <p:tgtEl>
                                          <p:spTgt spid="118"/>
                                        </p:tgtEl>
                                        <p:attrNameLst>
                                          <p:attrName>stroke.color</p:attrName>
                                        </p:attrNameLst>
                                      </p:cBhvr>
                                      <p:to>
                                        <a:srgbClr val="0072C6"/>
                                      </p:to>
                                    </p:animClr>
                                    <p:set>
                                      <p:cBhvr>
                                        <p:cTn id="66" dur="500" fill="hold"/>
                                        <p:tgtEl>
                                          <p:spTgt spid="118"/>
                                        </p:tgtEl>
                                        <p:attrNameLst>
                                          <p:attrName>stroke.on</p:attrName>
                                        </p:attrNameLst>
                                      </p:cBhvr>
                                      <p:to>
                                        <p:strVal val="true"/>
                                      </p:to>
                                    </p:se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203"/>
                                        </p:tgtEl>
                                        <p:attrNameLst>
                                          <p:attrName>style.visibility</p:attrName>
                                        </p:attrNameLst>
                                      </p:cBhvr>
                                      <p:to>
                                        <p:strVal val="visible"/>
                                      </p:to>
                                    </p:set>
                                    <p:animEffect transition="in" filter="fade">
                                      <p:cBhvr>
                                        <p:cTn id="7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7" grpId="0" animBg="1"/>
      <p:bldP spid="117" grpId="1" animBg="1"/>
      <p:bldP spid="118" grpId="0" animBg="1"/>
      <p:bldP spid="118" grpId="1" animBg="1"/>
      <p:bldP spid="119" grpId="0"/>
      <p:bldP spid="119" grpId="1"/>
      <p:bldP spid="120" grpId="0"/>
      <p:bldP spid="120" grpId="1"/>
      <p:bldP spid="121" grpId="0"/>
      <p:bldP spid="121" grpId="1"/>
      <p:bldP spid="125" grpId="0"/>
      <p:bldP spid="125" grpId="1"/>
      <p:bldP spid="203" grpId="0"/>
      <p:bldP spid="205" grpId="0"/>
      <p:bldP spid="20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52D535-2092-4FCF-9038-2695D5F4D14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5FFA3D3-5EB2-4317-9A64-3FE460BA56F6}"/>
              </a:ext>
            </a:extLst>
          </p:cNvPr>
          <p:cNvSpPr/>
          <p:nvPr/>
        </p:nvSpPr>
        <p:spPr>
          <a:xfrm>
            <a:off x="-13774" y="0"/>
            <a:ext cx="12205774" cy="6858000"/>
          </a:xfrm>
          <a:prstGeom prst="rect">
            <a:avLst/>
          </a:prstGeom>
          <a:solidFill>
            <a:schemeClr val="tx1">
              <a:alpha val="78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8F17999-7AB9-4881-98A4-AD217A4AABE1}"/>
              </a:ext>
            </a:extLst>
          </p:cNvPr>
          <p:cNvGrpSpPr/>
          <p:nvPr/>
        </p:nvGrpSpPr>
        <p:grpSpPr>
          <a:xfrm>
            <a:off x="1935480" y="1827490"/>
            <a:ext cx="8321040" cy="3858548"/>
            <a:chOff x="1908048" y="1965373"/>
            <a:chExt cx="8321040" cy="3858548"/>
          </a:xfrm>
          <a:solidFill>
            <a:srgbClr val="75757A"/>
          </a:solidFill>
        </p:grpSpPr>
        <p:sp>
          <p:nvSpPr>
            <p:cNvPr id="16" name="Rectangle 15">
              <a:extLst>
                <a:ext uri="{FF2B5EF4-FFF2-40B4-BE49-F238E27FC236}">
                  <a16:creationId xmlns:a16="http://schemas.microsoft.com/office/drawing/2014/main" id="{A4151A7F-E900-4C42-ACE4-B2A445FC920B}"/>
                </a:ext>
              </a:extLst>
            </p:cNvPr>
            <p:cNvSpPr/>
            <p:nvPr/>
          </p:nvSpPr>
          <p:spPr bwMode="auto">
            <a:xfrm>
              <a:off x="1908048" y="4909521"/>
              <a:ext cx="8321040" cy="914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Azure</a:t>
              </a:r>
            </a:p>
          </p:txBody>
        </p:sp>
        <p:sp>
          <p:nvSpPr>
            <p:cNvPr id="13" name="Rectangle 12">
              <a:extLst>
                <a:ext uri="{FF2B5EF4-FFF2-40B4-BE49-F238E27FC236}">
                  <a16:creationId xmlns:a16="http://schemas.microsoft.com/office/drawing/2014/main" id="{D4B60039-9B12-4B98-BD26-8C1023A4FF07}"/>
                </a:ext>
              </a:extLst>
            </p:cNvPr>
            <p:cNvSpPr/>
            <p:nvPr/>
          </p:nvSpPr>
          <p:spPr bwMode="auto">
            <a:xfrm>
              <a:off x="1908048" y="1965373"/>
              <a:ext cx="4114800"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t>
              </a:r>
              <a:b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Dynamics </a:t>
              </a:r>
              <a:r>
                <a:rPr kumimoji="0" lang="en-US" sz="2400" b="0" i="0" u="none" strike="noStrike" kern="1200" cap="none" spc="-6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3</a:t>
              </a:r>
              <a:r>
                <a:rPr kumimoji="0" lang="en-US" sz="2400" b="0" i="0" u="none" strike="noStrike" kern="1200" cap="none" spc="-3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6</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5</a:t>
              </a:r>
            </a:p>
          </p:txBody>
        </p:sp>
        <p:sp>
          <p:nvSpPr>
            <p:cNvPr id="12" name="Rectangle 11">
              <a:extLst>
                <a:ext uri="{FF2B5EF4-FFF2-40B4-BE49-F238E27FC236}">
                  <a16:creationId xmlns:a16="http://schemas.microsoft.com/office/drawing/2014/main" id="{D366ADA5-6C10-474B-BB55-65F2238DA6FC}"/>
                </a:ext>
              </a:extLst>
            </p:cNvPr>
            <p:cNvSpPr/>
            <p:nvPr/>
          </p:nvSpPr>
          <p:spPr bwMode="auto">
            <a:xfrm>
              <a:off x="6141720" y="1965373"/>
              <a:ext cx="4087368"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t>
              </a:r>
              <a:r>
                <a:rPr kumimoji="0" lang="en-US" sz="2400" b="0" i="0" u="none" strike="noStrike" kern="1200" cap="none" spc="-6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3</a:t>
              </a:r>
              <a:r>
                <a:rPr kumimoji="0" lang="en-US" sz="2400" b="0" i="0" u="none" strike="noStrike" kern="1200" cap="none" spc="-3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6</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5</a:t>
              </a:r>
            </a:p>
          </p:txBody>
        </p:sp>
        <p:sp>
          <p:nvSpPr>
            <p:cNvPr id="9" name="Rectangle 8">
              <a:extLst>
                <a:ext uri="{FF2B5EF4-FFF2-40B4-BE49-F238E27FC236}">
                  <a16:creationId xmlns:a16="http://schemas.microsoft.com/office/drawing/2014/main" id="{B0AD46AC-522D-48CD-9962-A1F96ED3DEEA}"/>
                </a:ext>
              </a:extLst>
            </p:cNvPr>
            <p:cNvSpPr/>
            <p:nvPr/>
          </p:nvSpPr>
          <p:spPr bwMode="auto">
            <a:xfrm>
              <a:off x="1908048" y="3894647"/>
              <a:ext cx="8321040" cy="914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Power Platform</a:t>
              </a:r>
            </a:p>
          </p:txBody>
        </p:sp>
      </p:grpSp>
      <p:sp>
        <p:nvSpPr>
          <p:cNvPr id="18" name="TextBox 17">
            <a:extLst>
              <a:ext uri="{FF2B5EF4-FFF2-40B4-BE49-F238E27FC236}">
                <a16:creationId xmlns:a16="http://schemas.microsoft.com/office/drawing/2014/main" id="{0A0F0DAE-9C62-455B-AD56-71C1DCE4F768}"/>
              </a:ext>
            </a:extLst>
          </p:cNvPr>
          <p:cNvSpPr txBox="1"/>
          <p:nvPr/>
        </p:nvSpPr>
        <p:spPr>
          <a:xfrm>
            <a:off x="2426564" y="776512"/>
            <a:ext cx="733887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ln w="3175">
                  <a:noFill/>
                </a:ln>
                <a:solidFill>
                  <a:srgbClr val="50E6FF"/>
                </a:solidFill>
                <a:latin typeface="Segoe UI Semibold"/>
                <a:cs typeface="Segoe UI" pitchFamily="34" charset="0"/>
              </a:rPr>
              <a:t>The Microsoft Cloud</a:t>
            </a:r>
          </a:p>
        </p:txBody>
      </p:sp>
    </p:spTree>
    <p:extLst>
      <p:ext uri="{BB962C8B-B14F-4D97-AF65-F5344CB8AC3E}">
        <p14:creationId xmlns:p14="http://schemas.microsoft.com/office/powerpoint/2010/main" val="2182824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153">
            <a:extLst>
              <a:ext uri="{FF2B5EF4-FFF2-40B4-BE49-F238E27FC236}">
                <a16:creationId xmlns:a16="http://schemas.microsoft.com/office/drawing/2014/main" id="{4294BE44-75C5-4B62-84A5-5DF0F85DAE2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761" y="-2072"/>
            <a:ext cx="12192000" cy="6858000"/>
          </a:xfrm>
          <a:prstGeom prst="rect">
            <a:avLst/>
          </a:prstGeom>
          <a:ln>
            <a:solidFill>
              <a:srgbClr val="50E6FF"/>
            </a:solidFill>
          </a:ln>
        </p:spPr>
      </p:pic>
      <p:sp>
        <p:nvSpPr>
          <p:cNvPr id="155" name="Rectangle 154">
            <a:extLst>
              <a:ext uri="{FF2B5EF4-FFF2-40B4-BE49-F238E27FC236}">
                <a16:creationId xmlns:a16="http://schemas.microsoft.com/office/drawing/2014/main" id="{EA1E5BEE-13D2-4A64-82B1-B187E08FCED6}"/>
              </a:ext>
            </a:extLst>
          </p:cNvPr>
          <p:cNvSpPr/>
          <p:nvPr/>
        </p:nvSpPr>
        <p:spPr>
          <a:xfrm>
            <a:off x="-37532" y="50110"/>
            <a:ext cx="12267063" cy="6838776"/>
          </a:xfrm>
          <a:prstGeom prst="rect">
            <a:avLst/>
          </a:prstGeom>
          <a:solidFill>
            <a:schemeClr val="tx1">
              <a:alpha val="78000"/>
            </a:schemeClr>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84100" y="311637"/>
            <a:ext cx="1648602" cy="895970"/>
          </a:xfrm>
          <a:prstGeom prst="line">
            <a:avLst/>
          </a:prstGeom>
          <a:noFill/>
          <a:ln w="12700" cap="rnd" cmpd="sng" algn="ctr">
            <a:solidFill>
              <a:srgbClr val="50E6FF"/>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13953" y="466113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62517" y="3198477"/>
            <a:ext cx="290575"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57198" y="1640908"/>
            <a:ext cx="0" cy="1558355"/>
          </a:xfrm>
          <a:prstGeom prst="line">
            <a:avLst/>
          </a:prstGeom>
          <a:noFill/>
          <a:ln w="12700" cap="rnd" cmpd="sng" algn="ctr">
            <a:solidFill>
              <a:srgbClr val="50E6FF"/>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10839" y="3237276"/>
            <a:ext cx="0" cy="450057"/>
          </a:xfrm>
          <a:prstGeom prst="line">
            <a:avLst/>
          </a:prstGeom>
          <a:noFill/>
          <a:ln w="12700" cap="rnd" cmpd="sng" algn="ctr">
            <a:solidFill>
              <a:srgbClr val="50E6FF"/>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08838" y="3687333"/>
            <a:ext cx="2811101"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70364" y="1602891"/>
            <a:ext cx="2400300" cy="1000125"/>
          </a:xfrm>
          <a:prstGeom prst="line">
            <a:avLst/>
          </a:prstGeom>
          <a:noFill/>
          <a:ln w="12700" cap="rnd" cmpd="sng" algn="ctr">
            <a:solidFill>
              <a:srgbClr val="50E6FF"/>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25168" y="2399825"/>
            <a:ext cx="1937260" cy="202908"/>
          </a:xfrm>
          <a:prstGeom prst="line">
            <a:avLst/>
          </a:prstGeom>
          <a:noFill/>
          <a:ln w="12700" cap="rnd" cmpd="sng" algn="ctr">
            <a:solidFill>
              <a:srgbClr val="50E6FF"/>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23629" y="1040916"/>
            <a:ext cx="873579" cy="1397709"/>
          </a:xfrm>
          <a:prstGeom prst="line">
            <a:avLst/>
          </a:prstGeom>
          <a:noFill/>
          <a:ln w="12700" cap="rnd" cmpd="sng" algn="ctr">
            <a:solidFill>
              <a:srgbClr val="50E6FF"/>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57561" y="1025681"/>
            <a:ext cx="2451374" cy="469531"/>
          </a:xfrm>
          <a:prstGeom prst="line">
            <a:avLst/>
          </a:prstGeom>
          <a:noFill/>
          <a:ln w="12700" cap="rnd" cmpd="sng" algn="ctr">
            <a:solidFill>
              <a:srgbClr val="50E6FF"/>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11148" y="3371201"/>
            <a:ext cx="1550492" cy="2772051"/>
          </a:xfrm>
          <a:prstGeom prst="line">
            <a:avLst/>
          </a:prstGeom>
          <a:noFill/>
          <a:ln w="12700" cap="rnd" cmpd="sng" algn="ctr">
            <a:solidFill>
              <a:srgbClr val="50E6FF"/>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39913" y="4663017"/>
            <a:ext cx="2458662" cy="36917"/>
          </a:xfrm>
          <a:prstGeom prst="line">
            <a:avLst/>
          </a:prstGeom>
          <a:noFill/>
          <a:ln w="12700" cap="rnd" cmpd="sng" algn="ctr">
            <a:solidFill>
              <a:srgbClr val="50E6FF"/>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27757" y="5329311"/>
            <a:ext cx="947757" cy="786048"/>
          </a:xfrm>
          <a:prstGeom prst="line">
            <a:avLst/>
          </a:prstGeom>
          <a:noFill/>
          <a:ln w="12700" cap="rnd" cmpd="sng" algn="ctr">
            <a:solidFill>
              <a:srgbClr val="50E6FF"/>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78689" y="4620728"/>
            <a:ext cx="1136650" cy="149225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39913" y="4663017"/>
            <a:ext cx="2085474" cy="1480236"/>
          </a:xfrm>
          <a:prstGeom prst="line">
            <a:avLst/>
          </a:prstGeom>
          <a:noFill/>
          <a:ln w="12700" cap="rnd" cmpd="sng" algn="ctr">
            <a:solidFill>
              <a:srgbClr val="50E6FF"/>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27757" y="5329311"/>
            <a:ext cx="0" cy="440767"/>
          </a:xfrm>
          <a:prstGeom prst="line">
            <a:avLst/>
          </a:prstGeom>
          <a:noFill/>
          <a:ln w="12700" cap="rnd" cmpd="sng" algn="ctr">
            <a:solidFill>
              <a:srgbClr val="50E6FF"/>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40219" y="5770802"/>
            <a:ext cx="2785970" cy="5626"/>
          </a:xfrm>
          <a:prstGeom prst="line">
            <a:avLst/>
          </a:prstGeom>
          <a:noFill/>
          <a:ln w="12700" cap="rnd" cmpd="sng" algn="ctr">
            <a:solidFill>
              <a:srgbClr val="50E6FF"/>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67883" y="1210883"/>
            <a:ext cx="2351" cy="325338"/>
          </a:xfrm>
          <a:prstGeom prst="line">
            <a:avLst/>
          </a:prstGeom>
          <a:noFill/>
          <a:ln w="12700" cap="rnd" cmpd="sng" algn="ctr">
            <a:solidFill>
              <a:srgbClr val="50E6FF"/>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55852" y="1210883"/>
            <a:ext cx="1812031" cy="20533"/>
          </a:xfrm>
          <a:prstGeom prst="line">
            <a:avLst/>
          </a:prstGeom>
          <a:noFill/>
          <a:ln w="12700" cap="rnd" cmpd="sng" algn="ctr">
            <a:solidFill>
              <a:srgbClr val="50E6FF"/>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607" y="376949"/>
            <a:ext cx="860011" cy="2276129"/>
          </a:xfrm>
          <a:prstGeom prst="line">
            <a:avLst/>
          </a:prstGeom>
          <a:noFill/>
          <a:ln w="12700" cap="rnd" cmpd="sng" algn="ctr">
            <a:solidFill>
              <a:srgbClr val="50E6FF"/>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00731" y="3186422"/>
            <a:ext cx="502" cy="254558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12916" y="3678767"/>
            <a:ext cx="809190"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24125" y="2438624"/>
            <a:ext cx="999504" cy="1242071"/>
          </a:xfrm>
          <a:prstGeom prst="line">
            <a:avLst/>
          </a:prstGeom>
          <a:noFill/>
          <a:ln w="12700" cap="rnd" cmpd="sng" algn="ctr">
            <a:solidFill>
              <a:srgbClr val="50E6FF"/>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21020" y="1045678"/>
            <a:ext cx="1531732" cy="3708433"/>
          </a:xfrm>
          <a:prstGeom prst="line">
            <a:avLst/>
          </a:prstGeom>
          <a:noFill/>
          <a:ln w="12700" cap="rnd" cmpd="sng" algn="ctr">
            <a:solidFill>
              <a:srgbClr val="50E6FF"/>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31632" y="3690453"/>
            <a:ext cx="356507" cy="1600059"/>
          </a:xfrm>
          <a:prstGeom prst="line">
            <a:avLst/>
          </a:prstGeom>
          <a:noFill/>
          <a:ln w="12700" cap="rnd" cmpd="sng" algn="ctr">
            <a:solidFill>
              <a:srgbClr val="50E6FF"/>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48654" y="2418915"/>
            <a:ext cx="944582" cy="796367"/>
          </a:xfrm>
          <a:prstGeom prst="line">
            <a:avLst/>
          </a:prstGeom>
          <a:noFill/>
          <a:ln w="12700" cap="rnd" cmpd="sng" algn="ctr">
            <a:solidFill>
              <a:srgbClr val="50E6FF"/>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24536" y="3228414"/>
            <a:ext cx="1066481" cy="1434604"/>
          </a:xfrm>
          <a:prstGeom prst="line">
            <a:avLst/>
          </a:prstGeom>
          <a:noFill/>
          <a:ln w="12700" cap="rnd" cmpd="sng" algn="ctr">
            <a:solidFill>
              <a:srgbClr val="50E6FF"/>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65157" y="338288"/>
            <a:ext cx="3613001" cy="683578"/>
          </a:xfrm>
          <a:prstGeom prst="line">
            <a:avLst/>
          </a:prstGeom>
          <a:noFill/>
          <a:ln w="12700" cap="rnd" cmpd="sng" algn="ctr">
            <a:solidFill>
              <a:srgbClr val="50E6FF"/>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086534" y="-59222"/>
            <a:ext cx="1089705" cy="1554434"/>
          </a:xfrm>
          <a:prstGeom prst="line">
            <a:avLst/>
          </a:prstGeom>
          <a:noFill/>
          <a:ln w="12700" cap="rnd" cmpd="sng" algn="ctr">
            <a:solidFill>
              <a:srgbClr val="50E6FF"/>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23739" y="3360253"/>
            <a:ext cx="952500" cy="678047"/>
          </a:xfrm>
          <a:prstGeom prst="line">
            <a:avLst/>
          </a:prstGeom>
          <a:noFill/>
          <a:ln w="12700" cap="rnd" cmpd="sng" algn="ctr">
            <a:solidFill>
              <a:srgbClr val="50E6FF"/>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57848" y="6155560"/>
            <a:ext cx="129062" cy="700368"/>
          </a:xfrm>
          <a:prstGeom prst="line">
            <a:avLst/>
          </a:prstGeom>
          <a:noFill/>
          <a:ln w="12700" cap="rnd" cmpd="sng" algn="ctr">
            <a:solidFill>
              <a:srgbClr val="50E6FF"/>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09071" y="5771372"/>
            <a:ext cx="2287331" cy="939646"/>
          </a:xfrm>
          <a:prstGeom prst="line">
            <a:avLst/>
          </a:prstGeom>
          <a:noFill/>
          <a:ln w="12700" cap="rnd" cmpd="sng" algn="ctr">
            <a:solidFill>
              <a:srgbClr val="50E6FF"/>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15759" y="5770802"/>
            <a:ext cx="2578378" cy="503639"/>
          </a:xfrm>
          <a:prstGeom prst="line">
            <a:avLst/>
          </a:prstGeom>
          <a:noFill/>
          <a:ln w="12700" cap="rnd" cmpd="sng" algn="ctr">
            <a:solidFill>
              <a:srgbClr val="50E6FF"/>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65345" y="9612"/>
            <a:ext cx="1" cy="1192564"/>
          </a:xfrm>
          <a:prstGeom prst="line">
            <a:avLst/>
          </a:prstGeom>
          <a:noFill/>
          <a:ln w="12700" cap="rnd" cmpd="sng" algn="ctr">
            <a:solidFill>
              <a:srgbClr val="50E6FF"/>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65345" y="1267761"/>
            <a:ext cx="0" cy="1263109"/>
          </a:xfrm>
          <a:prstGeom prst="line">
            <a:avLst/>
          </a:prstGeom>
          <a:noFill/>
          <a:ln w="12700" cap="rnd" cmpd="sng" algn="ctr">
            <a:solidFill>
              <a:srgbClr val="50E6FF"/>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10689" y="2530870"/>
            <a:ext cx="1455938"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00730" y="3188831"/>
            <a:ext cx="308864" cy="0"/>
          </a:xfrm>
          <a:prstGeom prst="line">
            <a:avLst/>
          </a:prstGeom>
          <a:noFill/>
          <a:ln w="12700" cap="rnd" cmpd="sng" algn="ctr">
            <a:solidFill>
              <a:srgbClr val="50E6FF"/>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82947" y="479333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11780" y="6672219"/>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04756" y="6143253"/>
            <a:ext cx="4543032" cy="567765"/>
          </a:xfrm>
          <a:prstGeom prst="line">
            <a:avLst/>
          </a:prstGeom>
          <a:noFill/>
          <a:ln w="12700" cap="rnd" cmpd="sng" algn="ctr">
            <a:solidFill>
              <a:srgbClr val="50E6FF"/>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40764" y="6143252"/>
            <a:ext cx="1433586" cy="296843"/>
          </a:xfrm>
          <a:prstGeom prst="line">
            <a:avLst/>
          </a:prstGeom>
          <a:noFill/>
          <a:ln w="12700" cap="rnd" cmpd="sng" algn="ctr">
            <a:solidFill>
              <a:srgbClr val="50E6FF"/>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66562" y="1518008"/>
            <a:ext cx="602214" cy="608466"/>
          </a:xfrm>
          <a:prstGeom prst="line">
            <a:avLst/>
          </a:prstGeom>
          <a:noFill/>
          <a:ln w="12700" cap="rnd" cmpd="sng" algn="ctr">
            <a:solidFill>
              <a:srgbClr val="50E6FF"/>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191255" y="2196654"/>
            <a:ext cx="512871" cy="1081570"/>
          </a:xfrm>
          <a:prstGeom prst="line">
            <a:avLst/>
          </a:prstGeom>
          <a:noFill/>
          <a:ln w="12700" cap="rnd" cmpd="sng" algn="ctr">
            <a:solidFill>
              <a:srgbClr val="50E6FF"/>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25783" y="1036153"/>
            <a:ext cx="2626673" cy="2296249"/>
          </a:xfrm>
          <a:prstGeom prst="line">
            <a:avLst/>
          </a:prstGeom>
          <a:noFill/>
          <a:ln w="12700" cap="rnd" cmpd="sng" algn="ctr">
            <a:solidFill>
              <a:srgbClr val="50E6FF"/>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72180" y="248336"/>
            <a:ext cx="2511289" cy="8995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25566" y="9612"/>
            <a:ext cx="287382" cy="238724"/>
          </a:xfrm>
          <a:prstGeom prst="line">
            <a:avLst/>
          </a:prstGeom>
          <a:noFill/>
          <a:ln w="12700" cap="rnd" cmpd="sng" algn="ctr">
            <a:solidFill>
              <a:srgbClr val="50E6FF"/>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06061" y="3212616"/>
            <a:ext cx="16466" cy="1542503"/>
          </a:xfrm>
          <a:prstGeom prst="line">
            <a:avLst/>
          </a:prstGeom>
          <a:noFill/>
          <a:ln w="12700" cap="rnd" cmpd="sng" algn="ctr">
            <a:solidFill>
              <a:srgbClr val="50E6FF"/>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00496" y="3214599"/>
            <a:ext cx="820958"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54616" y="4739741"/>
            <a:ext cx="51444" cy="552786"/>
          </a:xfrm>
          <a:prstGeom prst="line">
            <a:avLst/>
          </a:prstGeom>
          <a:noFill/>
          <a:ln w="12700" cap="rnd" cmpd="sng" algn="ctr">
            <a:solidFill>
              <a:srgbClr val="50E6FF"/>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54616" y="5292527"/>
            <a:ext cx="1108003" cy="478275"/>
          </a:xfrm>
          <a:prstGeom prst="line">
            <a:avLst/>
          </a:prstGeom>
          <a:noFill/>
          <a:ln w="12700" cap="rnd" cmpd="sng" algn="ctr">
            <a:solidFill>
              <a:srgbClr val="50E6FF"/>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50642" y="3272116"/>
            <a:ext cx="765175" cy="198161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78462" y="3272116"/>
            <a:ext cx="729104" cy="71782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36942" y="4888905"/>
            <a:ext cx="1127902" cy="1532140"/>
          </a:xfrm>
          <a:prstGeom prst="line">
            <a:avLst/>
          </a:prstGeom>
          <a:noFill/>
          <a:ln w="12700" cap="rnd" cmpd="sng" algn="ctr">
            <a:solidFill>
              <a:srgbClr val="50E6FF"/>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13029" y="2178292"/>
            <a:ext cx="463210"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65377" y="338288"/>
            <a:ext cx="3322181" cy="883603"/>
          </a:xfrm>
          <a:prstGeom prst="line">
            <a:avLst/>
          </a:prstGeom>
          <a:noFill/>
          <a:ln w="12700" cap="rnd" cmpd="sng" algn="ctr">
            <a:solidFill>
              <a:srgbClr val="50E6FF"/>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06061" y="1598128"/>
            <a:ext cx="1733347" cy="3156991"/>
          </a:xfrm>
          <a:prstGeom prst="line">
            <a:avLst/>
          </a:prstGeom>
          <a:noFill/>
          <a:ln w="12700" cap="rnd" cmpd="sng" algn="ctr">
            <a:solidFill>
              <a:srgbClr val="50E6FF"/>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08473" y="4863921"/>
            <a:ext cx="108597" cy="1530358"/>
          </a:xfrm>
          <a:prstGeom prst="line">
            <a:avLst/>
          </a:prstGeom>
          <a:noFill/>
          <a:ln w="12700" cap="rnd" cmpd="sng" algn="ctr">
            <a:solidFill>
              <a:srgbClr val="50E6FF"/>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191255" y="3386578"/>
            <a:ext cx="30492" cy="1406760"/>
          </a:xfrm>
          <a:prstGeom prst="line">
            <a:avLst/>
          </a:prstGeom>
          <a:noFill/>
          <a:ln w="12700" cap="rnd" cmpd="sng" algn="ctr">
            <a:solidFill>
              <a:srgbClr val="50E6FF"/>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686369" y="2641532"/>
            <a:ext cx="87748" cy="998435"/>
          </a:xfrm>
          <a:prstGeom prst="line">
            <a:avLst/>
          </a:prstGeom>
          <a:noFill/>
          <a:ln w="12700" cap="rnd" cmpd="sng" algn="ctr">
            <a:solidFill>
              <a:srgbClr val="50E6FF"/>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p:cNvCxnSpPr>
          <p:nvPr/>
        </p:nvCxnSpPr>
        <p:spPr>
          <a:xfrm flipH="1" flipV="1">
            <a:off x="9992478" y="-99095"/>
            <a:ext cx="1024146" cy="1572784"/>
          </a:xfrm>
          <a:prstGeom prst="line">
            <a:avLst/>
          </a:prstGeom>
          <a:noFill/>
          <a:ln w="12700" cap="rnd" cmpd="sng" algn="ctr">
            <a:solidFill>
              <a:srgbClr val="50E6FF"/>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15759" y="5238349"/>
            <a:ext cx="1392776" cy="54178"/>
          </a:xfrm>
          <a:prstGeom prst="line">
            <a:avLst/>
          </a:prstGeom>
          <a:noFill/>
          <a:ln w="12700" cap="rnd" cmpd="sng" algn="ctr">
            <a:solidFill>
              <a:srgbClr val="50E6FF"/>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25168" y="1401479"/>
            <a:ext cx="1218874" cy="1174362"/>
          </a:xfrm>
          <a:prstGeom prst="line">
            <a:avLst/>
          </a:prstGeom>
          <a:noFill/>
          <a:ln w="12700" cap="rnd" cmpd="sng" algn="ctr">
            <a:solidFill>
              <a:srgbClr val="50E6FF"/>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41803" y="1408203"/>
            <a:ext cx="657174" cy="937444"/>
          </a:xfrm>
          <a:prstGeom prst="line">
            <a:avLst/>
          </a:prstGeom>
          <a:noFill/>
          <a:ln w="12700" cap="rnd" cmpd="sng" algn="ctr">
            <a:solidFill>
              <a:srgbClr val="50E6FF"/>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6998219" y="1048059"/>
            <a:ext cx="1484701" cy="326135"/>
          </a:xfrm>
          <a:prstGeom prst="line">
            <a:avLst/>
          </a:prstGeom>
          <a:noFill/>
          <a:ln w="12700" cap="rnd" cmpd="sng" algn="ctr">
            <a:solidFill>
              <a:srgbClr val="50E6FF"/>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80534" y="338287"/>
            <a:ext cx="2009331" cy="1047591"/>
          </a:xfrm>
          <a:prstGeom prst="line">
            <a:avLst/>
          </a:prstGeom>
          <a:noFill/>
          <a:ln w="12700" cap="rnd" cmpd="sng" algn="ctr">
            <a:solidFill>
              <a:srgbClr val="50E6FF"/>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59533" y="5280986"/>
            <a:ext cx="1329424" cy="9526"/>
          </a:xfrm>
          <a:prstGeom prst="line">
            <a:avLst/>
          </a:prstGeom>
          <a:noFill/>
          <a:ln w="12700" cap="rnd" cmpd="sng" algn="ctr">
            <a:solidFill>
              <a:srgbClr val="50E6FF"/>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28281" y="3676291"/>
            <a:ext cx="1729961" cy="1563421"/>
          </a:xfrm>
          <a:prstGeom prst="line">
            <a:avLst/>
          </a:prstGeom>
          <a:noFill/>
          <a:ln w="12700" cap="rnd" cmpd="sng" algn="ctr">
            <a:solidFill>
              <a:srgbClr val="50E6FF"/>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27758" y="4202641"/>
            <a:ext cx="1419306" cy="1113472"/>
          </a:xfrm>
          <a:prstGeom prst="line">
            <a:avLst/>
          </a:prstGeom>
          <a:noFill/>
          <a:ln w="12700" cap="rnd" cmpd="sng" algn="ctr">
            <a:solidFill>
              <a:srgbClr val="50E6FF"/>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20367" y="4676416"/>
            <a:ext cx="89194" cy="954774"/>
          </a:xfrm>
          <a:prstGeom prst="line">
            <a:avLst/>
          </a:prstGeom>
          <a:noFill/>
          <a:ln w="12700" cap="rnd" cmpd="sng" algn="ctr">
            <a:solidFill>
              <a:srgbClr val="50E6FF"/>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48361" y="5685368"/>
            <a:ext cx="1992403" cy="457884"/>
          </a:xfrm>
          <a:prstGeom prst="line">
            <a:avLst/>
          </a:prstGeom>
          <a:noFill/>
          <a:ln w="12700" cap="rnd" cmpd="sng" algn="ctr">
            <a:solidFill>
              <a:srgbClr val="50E6FF"/>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26545" y="117847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18399" y="154793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787558" y="287804"/>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05243" y="133539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297199" y="33646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52456" y="329360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08935" y="145641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65326" y="211905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47788" y="6104453"/>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23259" y="4222421"/>
            <a:ext cx="564948" cy="387148"/>
          </a:xfrm>
          <a:prstGeom prst="line">
            <a:avLst/>
          </a:prstGeom>
          <a:noFill/>
          <a:ln w="12700" cap="rnd" cmpd="sng" algn="ctr">
            <a:solidFill>
              <a:srgbClr val="50E6FF"/>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388957" y="525171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62619" y="573200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66557" y="524218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35317" y="363996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62442" y="415749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81567" y="459881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47569" y="2563933"/>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584829" y="236102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70762" y="564656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67261" y="4755119"/>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77017" y="525372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11842" y="319451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72039" y="315967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25261" y="9612"/>
            <a:ext cx="0" cy="354924"/>
          </a:xfrm>
          <a:prstGeom prst="line">
            <a:avLst/>
          </a:prstGeom>
          <a:noFill/>
          <a:ln w="12700" cap="rnd" cmpd="sng" algn="ctr">
            <a:solidFill>
              <a:srgbClr val="50E6FF"/>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61068" y="248336"/>
            <a:ext cx="710015" cy="154999"/>
          </a:xfrm>
          <a:prstGeom prst="line">
            <a:avLst/>
          </a:prstGeom>
          <a:noFill/>
          <a:ln w="12700" cap="rnd" cmpd="sng" algn="ctr">
            <a:solidFill>
              <a:srgbClr val="50E6FF"/>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37639" y="401153"/>
            <a:ext cx="358005" cy="634427"/>
          </a:xfrm>
          <a:prstGeom prst="line">
            <a:avLst/>
          </a:prstGeom>
          <a:noFill/>
          <a:ln w="12700" cap="rnd" cmpd="sng" algn="ctr">
            <a:solidFill>
              <a:srgbClr val="50E6FF"/>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83469" y="19785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086461" y="35285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64585" y="98688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06922" y="278813"/>
            <a:ext cx="1580636" cy="59475"/>
          </a:xfrm>
          <a:prstGeom prst="line">
            <a:avLst/>
          </a:prstGeom>
          <a:noFill/>
          <a:ln w="12700" cap="rnd" cmpd="sng" algn="ctr">
            <a:solidFill>
              <a:srgbClr val="50E6FF"/>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16026" y="-90907"/>
            <a:ext cx="136720" cy="330921"/>
          </a:xfrm>
          <a:prstGeom prst="line">
            <a:avLst/>
          </a:prstGeom>
          <a:noFill/>
          <a:ln w="12700" cap="rnd" cmpd="sng" algn="ctr">
            <a:solidFill>
              <a:srgbClr val="50E6FF"/>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13946" y="228330"/>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74350" y="640129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59750" y="318184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896402" y="6656841"/>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11167" y="116310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03021" y="153255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72180" y="272426"/>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889865" y="132001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81821" y="32108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37078" y="327822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0993557" y="144103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49948" y="210367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9998575" y="464575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67569" y="477796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32410" y="6089075"/>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73579" y="523633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47241" y="571662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51179" y="522680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19939" y="362458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47064" y="414211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66189" y="458343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32191" y="2548555"/>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69451" y="234564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55384" y="563119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51883" y="4739741"/>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61639" y="523834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596464" y="317913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56661" y="314429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68091" y="18247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71083" y="33747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49207" y="97150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098568" y="212952"/>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58972" y="638591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44372" y="316646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9" name="Straight Connector 168">
            <a:extLst>
              <a:ext uri="{FF2B5EF4-FFF2-40B4-BE49-F238E27FC236}">
                <a16:creationId xmlns:a16="http://schemas.microsoft.com/office/drawing/2014/main" id="{19BCC18D-05B5-4F4C-B647-1049CEFA37C9}"/>
              </a:ext>
            </a:extLst>
          </p:cNvPr>
          <p:cNvCxnSpPr>
            <a:cxnSpLocks/>
          </p:cNvCxnSpPr>
          <p:nvPr/>
        </p:nvCxnSpPr>
        <p:spPr>
          <a:xfrm flipV="1">
            <a:off x="1501079" y="300363"/>
            <a:ext cx="1648602" cy="895970"/>
          </a:xfrm>
          <a:prstGeom prst="line">
            <a:avLst/>
          </a:prstGeom>
          <a:noFill/>
          <a:ln w="12700" cap="rnd" cmpd="sng" algn="ctr">
            <a:solidFill>
              <a:srgbClr val="50E6FF"/>
            </a:solidFill>
            <a:prstDash val="solid"/>
            <a:miter lim="800000"/>
            <a:headEnd type="none" w="med" len="med"/>
            <a:tailEnd type="none" w="med" len="med"/>
          </a:ln>
          <a:effectLst/>
        </p:spPr>
      </p:cxnSp>
      <p:cxnSp>
        <p:nvCxnSpPr>
          <p:cNvPr id="170" name="Straight Connector 169">
            <a:extLst>
              <a:ext uri="{FF2B5EF4-FFF2-40B4-BE49-F238E27FC236}">
                <a16:creationId xmlns:a16="http://schemas.microsoft.com/office/drawing/2014/main" id="{E103F4C8-9313-4231-B58D-CCCBF23BEAAE}"/>
              </a:ext>
            </a:extLst>
          </p:cNvPr>
          <p:cNvCxnSpPr>
            <a:cxnSpLocks/>
          </p:cNvCxnSpPr>
          <p:nvPr/>
        </p:nvCxnSpPr>
        <p:spPr>
          <a:xfrm>
            <a:off x="3284862" y="1199609"/>
            <a:ext cx="2351" cy="325338"/>
          </a:xfrm>
          <a:prstGeom prst="line">
            <a:avLst/>
          </a:prstGeom>
          <a:noFill/>
          <a:ln w="12700" cap="rnd" cmpd="sng" algn="ctr">
            <a:solidFill>
              <a:srgbClr val="50E6FF"/>
            </a:solidFill>
            <a:prstDash val="solid"/>
            <a:miter lim="800000"/>
            <a:headEnd type="none" w="med" len="med"/>
            <a:tailEnd type="none" w="med" len="med"/>
          </a:ln>
          <a:effectLst/>
        </p:spPr>
      </p:cxnSp>
      <p:cxnSp>
        <p:nvCxnSpPr>
          <p:cNvPr id="171" name="Straight Connector 170">
            <a:extLst>
              <a:ext uri="{FF2B5EF4-FFF2-40B4-BE49-F238E27FC236}">
                <a16:creationId xmlns:a16="http://schemas.microsoft.com/office/drawing/2014/main" id="{03AEEC0D-DF6C-4DD6-AA84-44007EA6E55A}"/>
              </a:ext>
            </a:extLst>
          </p:cNvPr>
          <p:cNvCxnSpPr>
            <a:cxnSpLocks/>
          </p:cNvCxnSpPr>
          <p:nvPr/>
        </p:nvCxnSpPr>
        <p:spPr>
          <a:xfrm flipV="1">
            <a:off x="1472831" y="1199609"/>
            <a:ext cx="1812031" cy="20533"/>
          </a:xfrm>
          <a:prstGeom prst="line">
            <a:avLst/>
          </a:prstGeom>
          <a:noFill/>
          <a:ln w="12700" cap="rnd" cmpd="sng" algn="ctr">
            <a:solidFill>
              <a:srgbClr val="50E6FF"/>
            </a:solidFill>
            <a:prstDash val="solid"/>
            <a:miter lim="800000"/>
            <a:headEnd type="none" w="med" len="med"/>
            <a:tailEnd type="none" w="med" len="med"/>
          </a:ln>
          <a:effectLst/>
        </p:spPr>
      </p:cxnSp>
      <p:cxnSp>
        <p:nvCxnSpPr>
          <p:cNvPr id="174" name="Straight Connector 173">
            <a:extLst>
              <a:ext uri="{FF2B5EF4-FFF2-40B4-BE49-F238E27FC236}">
                <a16:creationId xmlns:a16="http://schemas.microsoft.com/office/drawing/2014/main" id="{4CA9A92C-1F9E-4212-BFD9-113FFE8EC514}"/>
              </a:ext>
            </a:extLst>
          </p:cNvPr>
          <p:cNvCxnSpPr>
            <a:cxnSpLocks/>
          </p:cNvCxnSpPr>
          <p:nvPr/>
        </p:nvCxnSpPr>
        <p:spPr>
          <a:xfrm flipV="1">
            <a:off x="1482356" y="327014"/>
            <a:ext cx="3322181" cy="883603"/>
          </a:xfrm>
          <a:prstGeom prst="line">
            <a:avLst/>
          </a:prstGeom>
          <a:noFill/>
          <a:ln w="12700" cap="rnd" cmpd="sng" algn="ctr">
            <a:solidFill>
              <a:srgbClr val="50E6FF"/>
            </a:solidFill>
            <a:prstDash val="solid"/>
            <a:miter lim="800000"/>
            <a:headEnd type="none" w="med" len="med"/>
            <a:tailEnd type="none" w="med" len="med"/>
          </a:ln>
          <a:effectLst/>
        </p:spPr>
      </p:cxnSp>
      <p:cxnSp>
        <p:nvCxnSpPr>
          <p:cNvPr id="175" name="Straight Connector 174">
            <a:extLst>
              <a:ext uri="{FF2B5EF4-FFF2-40B4-BE49-F238E27FC236}">
                <a16:creationId xmlns:a16="http://schemas.microsoft.com/office/drawing/2014/main" id="{B6010F16-E5EB-4A17-AB31-DDADCB3DA977}"/>
              </a:ext>
            </a:extLst>
          </p:cNvPr>
          <p:cNvCxnSpPr>
            <a:cxnSpLocks/>
          </p:cNvCxnSpPr>
          <p:nvPr/>
        </p:nvCxnSpPr>
        <p:spPr>
          <a:xfrm flipV="1">
            <a:off x="5742147" y="1390205"/>
            <a:ext cx="1218874" cy="1174362"/>
          </a:xfrm>
          <a:prstGeom prst="line">
            <a:avLst/>
          </a:prstGeom>
          <a:noFill/>
          <a:ln w="12700" cap="rnd" cmpd="sng" algn="ctr">
            <a:solidFill>
              <a:srgbClr val="50E6FF"/>
            </a:solidFill>
            <a:prstDash val="solid"/>
            <a:miter lim="800000"/>
            <a:headEnd type="none" w="med" len="med"/>
            <a:tailEnd type="none" w="med" len="med"/>
          </a:ln>
          <a:effectLst/>
        </p:spPr>
      </p:cxnSp>
    </p:spTree>
    <p:extLst>
      <p:ext uri="{BB962C8B-B14F-4D97-AF65-F5344CB8AC3E}">
        <p14:creationId xmlns:p14="http://schemas.microsoft.com/office/powerpoint/2010/main" val="31701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par>
                                <p:cTn id="541" presetID="22" presetClass="entr" presetSubtype="4" fill="hold" nodeType="withEffect">
                                  <p:stCondLst>
                                    <p:cond delay="0"/>
                                  </p:stCondLst>
                                  <p:childTnLst>
                                    <p:set>
                                      <p:cBhvr>
                                        <p:cTn id="542" dur="1" fill="hold">
                                          <p:stCondLst>
                                            <p:cond delay="0"/>
                                          </p:stCondLst>
                                        </p:cTn>
                                        <p:tgtEl>
                                          <p:spTgt spid="170"/>
                                        </p:tgtEl>
                                        <p:attrNameLst>
                                          <p:attrName>style.visibility</p:attrName>
                                        </p:attrNameLst>
                                      </p:cBhvr>
                                      <p:to>
                                        <p:strVal val="visible"/>
                                      </p:to>
                                    </p:set>
                                    <p:animEffect transition="in" filter="wipe(down)">
                                      <p:cBhvr>
                                        <p:cTn id="543" dur="250"/>
                                        <p:tgtEl>
                                          <p:spTgt spid="170"/>
                                        </p:tgtEl>
                                      </p:cBhvr>
                                    </p:animEffect>
                                  </p:childTnLst>
                                </p:cTn>
                              </p:par>
                              <p:par>
                                <p:cTn id="544" presetID="22" presetClass="entr" presetSubtype="2" fill="hold" nodeType="withEffect">
                                  <p:stCondLst>
                                    <p:cond delay="200"/>
                                  </p:stCondLst>
                                  <p:childTnLst>
                                    <p:set>
                                      <p:cBhvr>
                                        <p:cTn id="545" dur="1" fill="hold">
                                          <p:stCondLst>
                                            <p:cond delay="0"/>
                                          </p:stCondLst>
                                        </p:cTn>
                                        <p:tgtEl>
                                          <p:spTgt spid="171"/>
                                        </p:tgtEl>
                                        <p:attrNameLst>
                                          <p:attrName>style.visibility</p:attrName>
                                        </p:attrNameLst>
                                      </p:cBhvr>
                                      <p:to>
                                        <p:strVal val="visible"/>
                                      </p:to>
                                    </p:set>
                                    <p:animEffect transition="in" filter="wipe(right)">
                                      <p:cBhvr>
                                        <p:cTn id="546" dur="500"/>
                                        <p:tgtEl>
                                          <p:spTgt spid="171"/>
                                        </p:tgtEl>
                                      </p:cBhvr>
                                    </p:animEffect>
                                  </p:childTnLst>
                                </p:cTn>
                              </p:par>
                              <p:par>
                                <p:cTn id="547" presetID="22" presetClass="entr" presetSubtype="4" fill="hold" nodeType="withEffect">
                                  <p:stCondLst>
                                    <p:cond delay="250"/>
                                  </p:stCondLst>
                                  <p:childTnLst>
                                    <p:set>
                                      <p:cBhvr>
                                        <p:cTn id="548" dur="1" fill="hold">
                                          <p:stCondLst>
                                            <p:cond delay="0"/>
                                          </p:stCondLst>
                                        </p:cTn>
                                        <p:tgtEl>
                                          <p:spTgt spid="174"/>
                                        </p:tgtEl>
                                        <p:attrNameLst>
                                          <p:attrName>style.visibility</p:attrName>
                                        </p:attrNameLst>
                                      </p:cBhvr>
                                      <p:to>
                                        <p:strVal val="visible"/>
                                      </p:to>
                                    </p:set>
                                    <p:animEffect transition="in" filter="wipe(down)">
                                      <p:cBhvr>
                                        <p:cTn id="549" dur="500"/>
                                        <p:tgtEl>
                                          <p:spTgt spid="174"/>
                                        </p:tgtEl>
                                      </p:cBhvr>
                                    </p:animEffect>
                                  </p:childTnLst>
                                </p:cTn>
                              </p:par>
                              <p:par>
                                <p:cTn id="550" presetID="22" presetClass="entr" presetSubtype="8" fill="hold" nodeType="withEffect">
                                  <p:stCondLst>
                                    <p:cond delay="0"/>
                                  </p:stCondLst>
                                  <p:childTnLst>
                                    <p:set>
                                      <p:cBhvr>
                                        <p:cTn id="551" dur="1" fill="hold">
                                          <p:stCondLst>
                                            <p:cond delay="0"/>
                                          </p:stCondLst>
                                        </p:cTn>
                                        <p:tgtEl>
                                          <p:spTgt spid="175"/>
                                        </p:tgtEl>
                                        <p:attrNameLst>
                                          <p:attrName>style.visibility</p:attrName>
                                        </p:attrNameLst>
                                      </p:cBhvr>
                                      <p:to>
                                        <p:strVal val="visible"/>
                                      </p:to>
                                    </p:set>
                                    <p:animEffect transition="in" filter="wipe(left)">
                                      <p:cBhvr>
                                        <p:cTn id="552" dur="750"/>
                                        <p:tgtEl>
                                          <p:spTgt spid="175"/>
                                        </p:tgtEl>
                                      </p:cBhvr>
                                    </p:animEffect>
                                  </p:childTnLst>
                                </p:cTn>
                              </p:par>
                              <p:par>
                                <p:cTn id="553" presetID="22" presetClass="entr" presetSubtype="4" fill="hold" nodeType="withEffect">
                                  <p:stCondLst>
                                    <p:cond delay="0"/>
                                  </p:stCondLst>
                                  <p:childTnLst>
                                    <p:set>
                                      <p:cBhvr>
                                        <p:cTn id="554" dur="1" fill="hold">
                                          <p:stCondLst>
                                            <p:cond delay="0"/>
                                          </p:stCondLst>
                                        </p:cTn>
                                        <p:tgtEl>
                                          <p:spTgt spid="169"/>
                                        </p:tgtEl>
                                        <p:attrNameLst>
                                          <p:attrName>style.visibility</p:attrName>
                                        </p:attrNameLst>
                                      </p:cBhvr>
                                      <p:to>
                                        <p:strVal val="visible"/>
                                      </p:to>
                                    </p:set>
                                    <p:animEffect transition="in" filter="wipe(down)">
                                      <p:cBhvr>
                                        <p:cTn id="555" dur="75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AAF2F9C-8273-4FBC-AADD-B103C30022D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5" name="Rectangle 94">
            <a:extLst>
              <a:ext uri="{FF2B5EF4-FFF2-40B4-BE49-F238E27FC236}">
                <a16:creationId xmlns:a16="http://schemas.microsoft.com/office/drawing/2014/main" id="{CB633A2F-7E71-4785-AEF7-963E016A861E}"/>
              </a:ext>
            </a:extLst>
          </p:cNvPr>
          <p:cNvSpPr/>
          <p:nvPr/>
        </p:nvSpPr>
        <p:spPr>
          <a:xfrm>
            <a:off x="-13774" y="0"/>
            <a:ext cx="12205774" cy="6858000"/>
          </a:xfrm>
          <a:prstGeom prst="rect">
            <a:avLst/>
          </a:prstGeom>
          <a:solidFill>
            <a:srgbClr val="3C3C41">
              <a:alpha val="78000"/>
            </a:srgbClr>
          </a:solidFill>
          <a:ln w="12700" cap="flat" cmpd="sng" algn="ctr">
            <a:solidFill>
              <a:srgbClr val="50E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0" name="Straight Connector 229">
            <a:extLst>
              <a:ext uri="{FF2B5EF4-FFF2-40B4-BE49-F238E27FC236}">
                <a16:creationId xmlns:a16="http://schemas.microsoft.com/office/drawing/2014/main" id="{C58EE0CB-7600-4A7D-A482-27E6BC4EEAFC}"/>
              </a:ext>
            </a:extLst>
          </p:cNvPr>
          <p:cNvCxnSpPr>
            <a:cxnSpLocks/>
          </p:cNvCxnSpPr>
          <p:nvPr/>
        </p:nvCxnSpPr>
        <p:spPr>
          <a:xfrm rot="5400000" flipV="1">
            <a:off x="8569548" y="3954824"/>
            <a:ext cx="193726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1" name="Straight Connector 230">
            <a:extLst>
              <a:ext uri="{FF2B5EF4-FFF2-40B4-BE49-F238E27FC236}">
                <a16:creationId xmlns:a16="http://schemas.microsoft.com/office/drawing/2014/main" id="{73BC5E21-F015-4AA2-91E3-76C8A14FB423}"/>
              </a:ext>
            </a:extLst>
          </p:cNvPr>
          <p:cNvCxnSpPr>
            <a:cxnSpLocks/>
          </p:cNvCxnSpPr>
          <p:nvPr/>
        </p:nvCxnSpPr>
        <p:spPr>
          <a:xfrm rot="5400000" flipV="1">
            <a:off x="10433289" y="3422983"/>
            <a:ext cx="87357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2" name="Straight Connector 231">
            <a:extLst>
              <a:ext uri="{FF2B5EF4-FFF2-40B4-BE49-F238E27FC236}">
                <a16:creationId xmlns:a16="http://schemas.microsoft.com/office/drawing/2014/main" id="{810BD5A7-3C6D-4928-B449-897CF377EB04}"/>
              </a:ext>
            </a:extLst>
          </p:cNvPr>
          <p:cNvCxnSpPr>
            <a:cxnSpLocks/>
          </p:cNvCxnSpPr>
          <p:nvPr/>
        </p:nvCxnSpPr>
        <p:spPr>
          <a:xfrm rot="5400000" flipH="1" flipV="1">
            <a:off x="9975331" y="4028931"/>
            <a:ext cx="20854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3" name="Straight Connector 232">
            <a:extLst>
              <a:ext uri="{FF2B5EF4-FFF2-40B4-BE49-F238E27FC236}">
                <a16:creationId xmlns:a16="http://schemas.microsoft.com/office/drawing/2014/main" id="{EEA038A9-E240-4380-A0F3-FA12189C9165}"/>
              </a:ext>
            </a:extLst>
          </p:cNvPr>
          <p:cNvCxnSpPr>
            <a:cxnSpLocks/>
          </p:cNvCxnSpPr>
          <p:nvPr/>
        </p:nvCxnSpPr>
        <p:spPr>
          <a:xfrm rot="5400000">
            <a:off x="9281572" y="3390789"/>
            <a:ext cx="8091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4" name="Straight Connector 233">
            <a:extLst>
              <a:ext uri="{FF2B5EF4-FFF2-40B4-BE49-F238E27FC236}">
                <a16:creationId xmlns:a16="http://schemas.microsoft.com/office/drawing/2014/main" id="{D2555BF7-EC15-4654-964D-69E9341EEE22}"/>
              </a:ext>
            </a:extLst>
          </p:cNvPr>
          <p:cNvCxnSpPr>
            <a:cxnSpLocks/>
          </p:cNvCxnSpPr>
          <p:nvPr/>
        </p:nvCxnSpPr>
        <p:spPr>
          <a:xfrm rot="5400000" flipH="1">
            <a:off x="11135788" y="3164447"/>
            <a:ext cx="356507"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5" name="Straight Connector 234">
            <a:extLst>
              <a:ext uri="{FF2B5EF4-FFF2-40B4-BE49-F238E27FC236}">
                <a16:creationId xmlns:a16="http://schemas.microsoft.com/office/drawing/2014/main" id="{CA424A16-5FCB-4FB4-85FD-9932A7B7BF66}"/>
              </a:ext>
            </a:extLst>
          </p:cNvPr>
          <p:cNvCxnSpPr>
            <a:cxnSpLocks/>
          </p:cNvCxnSpPr>
          <p:nvPr/>
        </p:nvCxnSpPr>
        <p:spPr>
          <a:xfrm rot="5400000">
            <a:off x="9805832" y="3458485"/>
            <a:ext cx="94458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6" name="Straight Connector 235">
            <a:extLst>
              <a:ext uri="{FF2B5EF4-FFF2-40B4-BE49-F238E27FC236}">
                <a16:creationId xmlns:a16="http://schemas.microsoft.com/office/drawing/2014/main" id="{DB2B927B-B1DD-49A7-A3C2-181519DD7CC1}"/>
              </a:ext>
            </a:extLst>
          </p:cNvPr>
          <p:cNvCxnSpPr>
            <a:cxnSpLocks/>
          </p:cNvCxnSpPr>
          <p:nvPr/>
        </p:nvCxnSpPr>
        <p:spPr>
          <a:xfrm rot="5400000" flipV="1">
            <a:off x="9690465" y="3129885"/>
            <a:ext cx="28738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7" name="Straight Connector 236">
            <a:extLst>
              <a:ext uri="{FF2B5EF4-FFF2-40B4-BE49-F238E27FC236}">
                <a16:creationId xmlns:a16="http://schemas.microsoft.com/office/drawing/2014/main" id="{AB306C87-4902-44F5-8066-7BB2D49E5F3D}"/>
              </a:ext>
            </a:extLst>
          </p:cNvPr>
          <p:cNvCxnSpPr>
            <a:cxnSpLocks/>
          </p:cNvCxnSpPr>
          <p:nvPr/>
        </p:nvCxnSpPr>
        <p:spPr>
          <a:xfrm rot="5400000" flipV="1">
            <a:off x="10112653" y="3595631"/>
            <a:ext cx="12188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6318FEB9-5D80-4D0E-8DE5-F2B40D5BC8E2}"/>
              </a:ext>
            </a:extLst>
          </p:cNvPr>
          <p:cNvCxnSpPr>
            <a:cxnSpLocks/>
          </p:cNvCxnSpPr>
          <p:nvPr/>
        </p:nvCxnSpPr>
        <p:spPr>
          <a:xfrm rot="5400000" flipH="1" flipV="1">
            <a:off x="10097525" y="3314781"/>
            <a:ext cx="6571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9" name="Straight Connector 238">
            <a:extLst>
              <a:ext uri="{FF2B5EF4-FFF2-40B4-BE49-F238E27FC236}">
                <a16:creationId xmlns:a16="http://schemas.microsoft.com/office/drawing/2014/main" id="{062BADA7-63CA-46C3-8F82-B57AABA3DE40}"/>
              </a:ext>
            </a:extLst>
          </p:cNvPr>
          <p:cNvCxnSpPr>
            <a:cxnSpLocks/>
          </p:cNvCxnSpPr>
          <p:nvPr/>
        </p:nvCxnSpPr>
        <p:spPr>
          <a:xfrm rot="5400000" flipH="1">
            <a:off x="9864448" y="3695847"/>
            <a:ext cx="141930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0" name="Straight Connector 239">
            <a:extLst>
              <a:ext uri="{FF2B5EF4-FFF2-40B4-BE49-F238E27FC236}">
                <a16:creationId xmlns:a16="http://schemas.microsoft.com/office/drawing/2014/main" id="{14E4B9FB-BE23-4A88-BCCD-0823E6A55EE0}"/>
              </a:ext>
            </a:extLst>
          </p:cNvPr>
          <p:cNvCxnSpPr>
            <a:cxnSpLocks/>
          </p:cNvCxnSpPr>
          <p:nvPr/>
        </p:nvCxnSpPr>
        <p:spPr>
          <a:xfrm rot="5400000">
            <a:off x="10794127" y="3358123"/>
            <a:ext cx="74385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1" name="Straight Connector 240">
            <a:extLst>
              <a:ext uri="{FF2B5EF4-FFF2-40B4-BE49-F238E27FC236}">
                <a16:creationId xmlns:a16="http://schemas.microsoft.com/office/drawing/2014/main" id="{725A17DA-4E6C-4F2F-BB2C-0044A01FC47D}"/>
              </a:ext>
            </a:extLst>
          </p:cNvPr>
          <p:cNvCxnSpPr>
            <a:cxnSpLocks/>
          </p:cNvCxnSpPr>
          <p:nvPr/>
        </p:nvCxnSpPr>
        <p:spPr>
          <a:xfrm rot="5400000">
            <a:off x="8709355" y="4258984"/>
            <a:ext cx="254557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2" name="Straight Connector 241">
            <a:extLst>
              <a:ext uri="{FF2B5EF4-FFF2-40B4-BE49-F238E27FC236}">
                <a16:creationId xmlns:a16="http://schemas.microsoft.com/office/drawing/2014/main" id="{BD5BB2E6-CD15-4944-9FAC-64FE13B606AD}"/>
              </a:ext>
            </a:extLst>
          </p:cNvPr>
          <p:cNvCxnSpPr>
            <a:cxnSpLocks/>
          </p:cNvCxnSpPr>
          <p:nvPr/>
        </p:nvCxnSpPr>
        <p:spPr>
          <a:xfrm rot="5400000" flipH="1" flipV="1">
            <a:off x="9951131" y="3165196"/>
            <a:ext cx="358005" cy="0"/>
          </a:xfrm>
          <a:prstGeom prst="line">
            <a:avLst/>
          </a:prstGeom>
          <a:noFill/>
          <a:ln w="28575" cap="rnd" cmpd="sng" algn="ctr">
            <a:solidFill>
              <a:srgbClr val="50E6FF"/>
            </a:solidFill>
            <a:prstDash val="solid"/>
            <a:miter lim="800000"/>
            <a:headEnd type="none" w="med" len="med"/>
            <a:tailEnd type="none" w="med" len="med"/>
          </a:ln>
          <a:effectLst/>
        </p:spPr>
      </p:cxnSp>
      <p:sp>
        <p:nvSpPr>
          <p:cNvPr id="243" name="Rectangle 242">
            <a:extLst>
              <a:ext uri="{FF2B5EF4-FFF2-40B4-BE49-F238E27FC236}">
                <a16:creationId xmlns:a16="http://schemas.microsoft.com/office/drawing/2014/main" id="{B0E56FB4-281F-415E-8783-B48A12325183}"/>
              </a:ext>
            </a:extLst>
          </p:cNvPr>
          <p:cNvSpPr/>
          <p:nvPr/>
        </p:nvSpPr>
        <p:spPr>
          <a:xfrm>
            <a:off x="94137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3AFA9B3-5EE2-4CEA-856E-819EBEFD7896}"/>
              </a:ext>
            </a:extLst>
          </p:cNvPr>
          <p:cNvSpPr/>
          <p:nvPr/>
        </p:nvSpPr>
        <p:spPr>
          <a:xfrm>
            <a:off x="99420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395FF4AA-7949-4655-B034-B84FDD1564A4}"/>
              </a:ext>
            </a:extLst>
          </p:cNvPr>
          <p:cNvSpPr/>
          <p:nvPr/>
        </p:nvSpPr>
        <p:spPr>
          <a:xfrm>
            <a:off x="1020619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6" name="Straight Connector 245">
            <a:extLst>
              <a:ext uri="{FF2B5EF4-FFF2-40B4-BE49-F238E27FC236}">
                <a16:creationId xmlns:a16="http://schemas.microsoft.com/office/drawing/2014/main" id="{4F093961-2B12-40C3-97CE-4128BE2CF441}"/>
              </a:ext>
            </a:extLst>
          </p:cNvPr>
          <p:cNvCxnSpPr>
            <a:cxnSpLocks/>
          </p:cNvCxnSpPr>
          <p:nvPr/>
        </p:nvCxnSpPr>
        <p:spPr>
          <a:xfrm rot="5400000" flipV="1">
            <a:off x="6212859" y="3515738"/>
            <a:ext cx="10590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7" name="Straight Connector 246">
            <a:extLst>
              <a:ext uri="{FF2B5EF4-FFF2-40B4-BE49-F238E27FC236}">
                <a16:creationId xmlns:a16="http://schemas.microsoft.com/office/drawing/2014/main" id="{F2B70A1F-88B9-47CD-8644-42857DC3DCED}"/>
              </a:ext>
            </a:extLst>
          </p:cNvPr>
          <p:cNvCxnSpPr>
            <a:cxnSpLocks/>
          </p:cNvCxnSpPr>
          <p:nvPr/>
        </p:nvCxnSpPr>
        <p:spPr>
          <a:xfrm rot="5400000">
            <a:off x="6242310" y="4042051"/>
            <a:ext cx="211171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8" name="Straight Connector 247">
            <a:extLst>
              <a:ext uri="{FF2B5EF4-FFF2-40B4-BE49-F238E27FC236}">
                <a16:creationId xmlns:a16="http://schemas.microsoft.com/office/drawing/2014/main" id="{3C39FDC0-138E-419D-A97F-975719D22BD3}"/>
              </a:ext>
            </a:extLst>
          </p:cNvPr>
          <p:cNvCxnSpPr>
            <a:cxnSpLocks/>
          </p:cNvCxnSpPr>
          <p:nvPr/>
        </p:nvCxnSpPr>
        <p:spPr>
          <a:xfrm rot="5400000" flipV="1">
            <a:off x="6425332" y="3720088"/>
            <a:ext cx="14677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9" name="Straight Connector 248">
            <a:extLst>
              <a:ext uri="{FF2B5EF4-FFF2-40B4-BE49-F238E27FC236}">
                <a16:creationId xmlns:a16="http://schemas.microsoft.com/office/drawing/2014/main" id="{D4B32088-192B-41B6-8280-E0A4749E89F9}"/>
              </a:ext>
            </a:extLst>
          </p:cNvPr>
          <p:cNvCxnSpPr>
            <a:cxnSpLocks/>
          </p:cNvCxnSpPr>
          <p:nvPr/>
        </p:nvCxnSpPr>
        <p:spPr>
          <a:xfrm rot="5400000" flipV="1">
            <a:off x="6605181" y="3957062"/>
            <a:ext cx="1941738"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0" name="Straight Connector 249">
            <a:extLst>
              <a:ext uri="{FF2B5EF4-FFF2-40B4-BE49-F238E27FC236}">
                <a16:creationId xmlns:a16="http://schemas.microsoft.com/office/drawing/2014/main" id="{92920B48-021A-4117-B99B-E5797B271AF5}"/>
              </a:ext>
            </a:extLst>
          </p:cNvPr>
          <p:cNvCxnSpPr>
            <a:cxnSpLocks/>
          </p:cNvCxnSpPr>
          <p:nvPr/>
        </p:nvCxnSpPr>
        <p:spPr>
          <a:xfrm rot="5400000" flipH="1" flipV="1">
            <a:off x="7266728" y="3573397"/>
            <a:ext cx="1174408"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1" name="Straight Connector 250">
            <a:extLst>
              <a:ext uri="{FF2B5EF4-FFF2-40B4-BE49-F238E27FC236}">
                <a16:creationId xmlns:a16="http://schemas.microsoft.com/office/drawing/2014/main" id="{99D10A4A-3F9F-4E01-8D1B-86172D5ABAFF}"/>
              </a:ext>
            </a:extLst>
          </p:cNvPr>
          <p:cNvCxnSpPr>
            <a:cxnSpLocks/>
          </p:cNvCxnSpPr>
          <p:nvPr/>
        </p:nvCxnSpPr>
        <p:spPr>
          <a:xfrm rot="5400000" flipV="1">
            <a:off x="7233206" y="3467978"/>
            <a:ext cx="96357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2" name="Straight Connector 251">
            <a:extLst>
              <a:ext uri="{FF2B5EF4-FFF2-40B4-BE49-F238E27FC236}">
                <a16:creationId xmlns:a16="http://schemas.microsoft.com/office/drawing/2014/main" id="{E92C10C1-18C8-4D47-B447-2E23672295DD}"/>
              </a:ext>
            </a:extLst>
          </p:cNvPr>
          <p:cNvCxnSpPr>
            <a:cxnSpLocks/>
          </p:cNvCxnSpPr>
          <p:nvPr/>
        </p:nvCxnSpPr>
        <p:spPr>
          <a:xfrm rot="5400000">
            <a:off x="6641429" y="3226109"/>
            <a:ext cx="479831"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3" name="Straight Connector 252">
            <a:extLst>
              <a:ext uri="{FF2B5EF4-FFF2-40B4-BE49-F238E27FC236}">
                <a16:creationId xmlns:a16="http://schemas.microsoft.com/office/drawing/2014/main" id="{299BBB95-9209-4C48-B67A-11CBECCB14DB}"/>
              </a:ext>
            </a:extLst>
          </p:cNvPr>
          <p:cNvCxnSpPr>
            <a:cxnSpLocks/>
          </p:cNvCxnSpPr>
          <p:nvPr/>
        </p:nvCxnSpPr>
        <p:spPr>
          <a:xfrm rot="5400000" flipH="1">
            <a:off x="6720083" y="4258983"/>
            <a:ext cx="254558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4" name="Straight Connector 253">
            <a:extLst>
              <a:ext uri="{FF2B5EF4-FFF2-40B4-BE49-F238E27FC236}">
                <a16:creationId xmlns:a16="http://schemas.microsoft.com/office/drawing/2014/main" id="{1B51729F-B3AB-4FCF-89F1-26EA40710628}"/>
              </a:ext>
            </a:extLst>
          </p:cNvPr>
          <p:cNvCxnSpPr>
            <a:cxnSpLocks/>
          </p:cNvCxnSpPr>
          <p:nvPr/>
        </p:nvCxnSpPr>
        <p:spPr>
          <a:xfrm rot="5400000" flipH="1" flipV="1">
            <a:off x="7188543" y="3929464"/>
            <a:ext cx="188654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5" name="Straight Connector 254">
            <a:extLst>
              <a:ext uri="{FF2B5EF4-FFF2-40B4-BE49-F238E27FC236}">
                <a16:creationId xmlns:a16="http://schemas.microsoft.com/office/drawing/2014/main" id="{E687E8D6-2DD6-428D-A863-792F20C56160}"/>
              </a:ext>
            </a:extLst>
          </p:cNvPr>
          <p:cNvCxnSpPr>
            <a:cxnSpLocks/>
          </p:cNvCxnSpPr>
          <p:nvPr/>
        </p:nvCxnSpPr>
        <p:spPr>
          <a:xfrm rot="5400000" flipH="1">
            <a:off x="6895293" y="3111186"/>
            <a:ext cx="24998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6" name="Straight Connector 255">
            <a:extLst>
              <a:ext uri="{FF2B5EF4-FFF2-40B4-BE49-F238E27FC236}">
                <a16:creationId xmlns:a16="http://schemas.microsoft.com/office/drawing/2014/main" id="{2603271E-4FEC-47F3-A0CD-BF1FDB2CEF4E}"/>
              </a:ext>
            </a:extLst>
          </p:cNvPr>
          <p:cNvCxnSpPr>
            <a:cxnSpLocks/>
          </p:cNvCxnSpPr>
          <p:nvPr/>
        </p:nvCxnSpPr>
        <p:spPr>
          <a:xfrm rot="5400000" flipH="1">
            <a:off x="7224037" y="3199265"/>
            <a:ext cx="42614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7" name="Straight Connector 256">
            <a:extLst>
              <a:ext uri="{FF2B5EF4-FFF2-40B4-BE49-F238E27FC236}">
                <a16:creationId xmlns:a16="http://schemas.microsoft.com/office/drawing/2014/main" id="{24188BE1-ACDA-422F-A628-192D838832CF}"/>
              </a:ext>
            </a:extLst>
          </p:cNvPr>
          <p:cNvCxnSpPr>
            <a:cxnSpLocks/>
          </p:cNvCxnSpPr>
          <p:nvPr/>
        </p:nvCxnSpPr>
        <p:spPr>
          <a:xfrm rot="5400000" flipH="1">
            <a:off x="7639214" y="3617737"/>
            <a:ext cx="1263088" cy="0"/>
          </a:xfrm>
          <a:prstGeom prst="line">
            <a:avLst/>
          </a:prstGeom>
          <a:noFill/>
          <a:ln w="28575" cap="rnd" cmpd="sng" algn="ctr">
            <a:solidFill>
              <a:srgbClr val="50E6FF"/>
            </a:solidFill>
            <a:prstDash val="solid"/>
            <a:miter lim="800000"/>
            <a:headEnd type="none" w="med" len="med"/>
            <a:tailEnd type="none" w="med" len="med"/>
          </a:ln>
          <a:effectLst/>
        </p:spPr>
      </p:cxnSp>
      <p:sp>
        <p:nvSpPr>
          <p:cNvPr id="258" name="Rectangle 257">
            <a:extLst>
              <a:ext uri="{FF2B5EF4-FFF2-40B4-BE49-F238E27FC236}">
                <a16:creationId xmlns:a16="http://schemas.microsoft.com/office/drawing/2014/main" id="{32A3CFDF-38F1-4C44-BA29-1446CEED326B}"/>
              </a:ext>
            </a:extLst>
          </p:cNvPr>
          <p:cNvSpPr/>
          <p:nvPr/>
        </p:nvSpPr>
        <p:spPr>
          <a:xfrm>
            <a:off x="76403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083BC4C2-0385-4EA4-B54C-966CE155A36D}"/>
              </a:ext>
            </a:extLst>
          </p:cNvPr>
          <p:cNvSpPr/>
          <p:nvPr/>
        </p:nvSpPr>
        <p:spPr>
          <a:xfrm>
            <a:off x="790137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A377CA69-0E12-4DE7-99EB-C39580DD8301}"/>
              </a:ext>
            </a:extLst>
          </p:cNvPr>
          <p:cNvSpPr/>
          <p:nvPr/>
        </p:nvSpPr>
        <p:spPr>
          <a:xfrm>
            <a:off x="81624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BE7DF21B-F7AC-4220-95F1-2972AE27D3E9}"/>
              </a:ext>
            </a:extLst>
          </p:cNvPr>
          <p:cNvSpPr/>
          <p:nvPr/>
        </p:nvSpPr>
        <p:spPr>
          <a:xfrm>
            <a:off x="685723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F81D0F5F-BFB2-4A8C-8C10-10FFE79A07EE}"/>
              </a:ext>
            </a:extLst>
          </p:cNvPr>
          <p:cNvSpPr/>
          <p:nvPr/>
        </p:nvSpPr>
        <p:spPr>
          <a:xfrm>
            <a:off x="711827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856A9A3C-0F64-4942-8E33-665A22E1E038}"/>
              </a:ext>
            </a:extLst>
          </p:cNvPr>
          <p:cNvSpPr/>
          <p:nvPr/>
        </p:nvSpPr>
        <p:spPr>
          <a:xfrm>
            <a:off x="73793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E74B70B1-E792-4EDA-8EF2-0869736443F8}"/>
              </a:ext>
            </a:extLst>
          </p:cNvPr>
          <p:cNvSpPr/>
          <p:nvPr/>
        </p:nvSpPr>
        <p:spPr>
          <a:xfrm>
            <a:off x="1047035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C6426D02-3B98-4218-81D6-3FCE34CD50D7}"/>
              </a:ext>
            </a:extLst>
          </p:cNvPr>
          <p:cNvSpPr/>
          <p:nvPr/>
        </p:nvSpPr>
        <p:spPr>
          <a:xfrm>
            <a:off x="109986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73023DFB-3A32-4BE0-BDDE-CB5A049B3403}"/>
              </a:ext>
            </a:extLst>
          </p:cNvPr>
          <p:cNvSpPr/>
          <p:nvPr/>
        </p:nvSpPr>
        <p:spPr>
          <a:xfrm>
            <a:off x="112628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B1B0EF3-A864-41E0-A2B8-201F0DD22153}"/>
              </a:ext>
            </a:extLst>
          </p:cNvPr>
          <p:cNvSpPr/>
          <p:nvPr/>
        </p:nvSpPr>
        <p:spPr>
          <a:xfrm>
            <a:off x="107345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Rectangle 267">
            <a:extLst>
              <a:ext uri="{FF2B5EF4-FFF2-40B4-BE49-F238E27FC236}">
                <a16:creationId xmlns:a16="http://schemas.microsoft.com/office/drawing/2014/main" id="{D1B383F3-C2B3-42F1-94E7-BCEC6A3EFE2E}"/>
              </a:ext>
            </a:extLst>
          </p:cNvPr>
          <p:cNvSpPr/>
          <p:nvPr/>
        </p:nvSpPr>
        <p:spPr>
          <a:xfrm>
            <a:off x="96778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9" name="Straight Connector 268">
            <a:extLst>
              <a:ext uri="{FF2B5EF4-FFF2-40B4-BE49-F238E27FC236}">
                <a16:creationId xmlns:a16="http://schemas.microsoft.com/office/drawing/2014/main" id="{4562A335-6FC8-404C-A340-646193D81BF9}"/>
              </a:ext>
            </a:extLst>
          </p:cNvPr>
          <p:cNvCxnSpPr>
            <a:cxnSpLocks/>
          </p:cNvCxnSpPr>
          <p:nvPr/>
        </p:nvCxnSpPr>
        <p:spPr>
          <a:xfrm>
            <a:off x="5604481" y="2986193"/>
            <a:ext cx="0" cy="1558355"/>
          </a:xfrm>
          <a:prstGeom prst="line">
            <a:avLst/>
          </a:prstGeom>
          <a:noFill/>
          <a:ln w="28575" cap="rnd" cmpd="sng" algn="ctr">
            <a:solidFill>
              <a:srgbClr val="50E6FF"/>
            </a:solidFill>
            <a:prstDash val="solid"/>
            <a:miter lim="800000"/>
            <a:headEnd type="none" w="med" len="med"/>
            <a:tailEnd type="none" w="med" len="med"/>
          </a:ln>
          <a:effectLst/>
        </p:spPr>
      </p:cxnSp>
      <p:cxnSp>
        <p:nvCxnSpPr>
          <p:cNvPr id="270" name="Straight Connector 269">
            <a:extLst>
              <a:ext uri="{FF2B5EF4-FFF2-40B4-BE49-F238E27FC236}">
                <a16:creationId xmlns:a16="http://schemas.microsoft.com/office/drawing/2014/main" id="{0EC0E744-0F4C-4ED6-86D8-1824D447AC17}"/>
              </a:ext>
            </a:extLst>
          </p:cNvPr>
          <p:cNvCxnSpPr>
            <a:cxnSpLocks/>
          </p:cNvCxnSpPr>
          <p:nvPr/>
        </p:nvCxnSpPr>
        <p:spPr>
          <a:xfrm>
            <a:off x="4372953" y="2986193"/>
            <a:ext cx="0" cy="1000125"/>
          </a:xfrm>
          <a:prstGeom prst="line">
            <a:avLst/>
          </a:prstGeom>
          <a:noFill/>
          <a:ln w="28575" cap="rnd" cmpd="sng" algn="ctr">
            <a:solidFill>
              <a:srgbClr val="50E6FF"/>
            </a:solidFill>
            <a:prstDash val="solid"/>
            <a:miter lim="800000"/>
            <a:headEnd type="none" w="med" len="med"/>
            <a:tailEnd type="none" w="med" len="med"/>
          </a:ln>
          <a:effectLst/>
        </p:spPr>
      </p:cxnSp>
      <p:cxnSp>
        <p:nvCxnSpPr>
          <p:cNvPr id="271" name="Straight Connector 270">
            <a:extLst>
              <a:ext uri="{FF2B5EF4-FFF2-40B4-BE49-F238E27FC236}">
                <a16:creationId xmlns:a16="http://schemas.microsoft.com/office/drawing/2014/main" id="{6576F59E-7197-401E-AB50-E2FD88FC2E7F}"/>
              </a:ext>
            </a:extLst>
          </p:cNvPr>
          <p:cNvCxnSpPr>
            <a:cxnSpLocks/>
          </p:cNvCxnSpPr>
          <p:nvPr/>
        </p:nvCxnSpPr>
        <p:spPr>
          <a:xfrm flipH="1" flipV="1">
            <a:off x="4988718" y="2986193"/>
            <a:ext cx="0" cy="2276129"/>
          </a:xfrm>
          <a:prstGeom prst="line">
            <a:avLst/>
          </a:prstGeom>
          <a:noFill/>
          <a:ln w="28575" cap="rnd" cmpd="sng" algn="ctr">
            <a:solidFill>
              <a:srgbClr val="50E6FF"/>
            </a:solidFill>
            <a:prstDash val="solid"/>
            <a:miter lim="800000"/>
            <a:headEnd type="none" w="med" len="med"/>
            <a:tailEnd type="none" w="med" len="med"/>
          </a:ln>
          <a:effectLst/>
        </p:spPr>
      </p:cxnSp>
      <p:cxnSp>
        <p:nvCxnSpPr>
          <p:cNvPr id="272" name="Straight Connector 271">
            <a:extLst>
              <a:ext uri="{FF2B5EF4-FFF2-40B4-BE49-F238E27FC236}">
                <a16:creationId xmlns:a16="http://schemas.microsoft.com/office/drawing/2014/main" id="{D447F349-E542-4C85-B1FC-B0DBBFF11203}"/>
              </a:ext>
            </a:extLst>
          </p:cNvPr>
          <p:cNvCxnSpPr>
            <a:cxnSpLocks/>
          </p:cNvCxnSpPr>
          <p:nvPr/>
        </p:nvCxnSpPr>
        <p:spPr>
          <a:xfrm flipH="1">
            <a:off x="5193973" y="2986193"/>
            <a:ext cx="0" cy="2545580"/>
          </a:xfrm>
          <a:prstGeom prst="line">
            <a:avLst/>
          </a:prstGeom>
          <a:noFill/>
          <a:ln w="28575" cap="rnd" cmpd="sng" algn="ctr">
            <a:solidFill>
              <a:srgbClr val="50E6FF"/>
            </a:solidFill>
            <a:prstDash val="solid"/>
            <a:miter lim="800000"/>
            <a:headEnd type="none" w="med" len="med"/>
            <a:tailEnd type="none" w="med" len="med"/>
          </a:ln>
          <a:effectLst/>
        </p:spPr>
      </p:cxnSp>
      <p:cxnSp>
        <p:nvCxnSpPr>
          <p:cNvPr id="273" name="Straight Connector 272">
            <a:extLst>
              <a:ext uri="{FF2B5EF4-FFF2-40B4-BE49-F238E27FC236}">
                <a16:creationId xmlns:a16="http://schemas.microsoft.com/office/drawing/2014/main" id="{BB037402-F7F6-4B63-A9DE-99F11EB7C892}"/>
              </a:ext>
            </a:extLst>
          </p:cNvPr>
          <p:cNvCxnSpPr>
            <a:cxnSpLocks/>
          </p:cNvCxnSpPr>
          <p:nvPr/>
        </p:nvCxnSpPr>
        <p:spPr>
          <a:xfrm>
            <a:off x="4578208" y="2986193"/>
            <a:ext cx="0" cy="939646"/>
          </a:xfrm>
          <a:prstGeom prst="line">
            <a:avLst/>
          </a:prstGeom>
          <a:noFill/>
          <a:ln w="28575" cap="rnd" cmpd="sng" algn="ctr">
            <a:solidFill>
              <a:srgbClr val="50E6FF"/>
            </a:solidFill>
            <a:prstDash val="solid"/>
            <a:miter lim="800000"/>
            <a:headEnd type="none" w="med" len="med"/>
            <a:tailEnd type="none" w="med" len="med"/>
          </a:ln>
          <a:effectLst/>
        </p:spPr>
      </p:cxnSp>
      <p:cxnSp>
        <p:nvCxnSpPr>
          <p:cNvPr id="274" name="Straight Connector 273">
            <a:extLst>
              <a:ext uri="{FF2B5EF4-FFF2-40B4-BE49-F238E27FC236}">
                <a16:creationId xmlns:a16="http://schemas.microsoft.com/office/drawing/2014/main" id="{FFFC6AEB-B4E6-4DA7-A183-B668FE11D3CD}"/>
              </a:ext>
            </a:extLst>
          </p:cNvPr>
          <p:cNvCxnSpPr>
            <a:cxnSpLocks/>
          </p:cNvCxnSpPr>
          <p:nvPr/>
        </p:nvCxnSpPr>
        <p:spPr>
          <a:xfrm flipH="1">
            <a:off x="3960092" y="2986193"/>
            <a:ext cx="0" cy="185337"/>
          </a:xfrm>
          <a:prstGeom prst="line">
            <a:avLst/>
          </a:prstGeom>
          <a:noFill/>
          <a:ln w="28575" cap="rnd" cmpd="sng" algn="ctr">
            <a:solidFill>
              <a:srgbClr val="50E6FF"/>
            </a:solidFill>
            <a:prstDash val="solid"/>
            <a:miter lim="800000"/>
            <a:headEnd type="none" w="med" len="med"/>
            <a:tailEnd type="none" w="med" len="med"/>
          </a:ln>
          <a:effectLst/>
        </p:spPr>
      </p:cxnSp>
      <p:cxnSp>
        <p:nvCxnSpPr>
          <p:cNvPr id="275" name="Straight Connector 274">
            <a:extLst>
              <a:ext uri="{FF2B5EF4-FFF2-40B4-BE49-F238E27FC236}">
                <a16:creationId xmlns:a16="http://schemas.microsoft.com/office/drawing/2014/main" id="{B1553303-F992-4C80-A303-05C35E85D3C7}"/>
              </a:ext>
            </a:extLst>
          </p:cNvPr>
          <p:cNvCxnSpPr>
            <a:cxnSpLocks/>
          </p:cNvCxnSpPr>
          <p:nvPr/>
        </p:nvCxnSpPr>
        <p:spPr>
          <a:xfrm flipH="1">
            <a:off x="4783463" y="2986193"/>
            <a:ext cx="0" cy="1563421"/>
          </a:xfrm>
          <a:prstGeom prst="line">
            <a:avLst/>
          </a:prstGeom>
          <a:noFill/>
          <a:ln w="28575" cap="rnd" cmpd="sng" algn="ctr">
            <a:solidFill>
              <a:srgbClr val="50E6FF"/>
            </a:solidFill>
            <a:prstDash val="solid"/>
            <a:miter lim="800000"/>
            <a:headEnd type="none" w="med" len="med"/>
            <a:tailEnd type="none" w="med" len="med"/>
          </a:ln>
          <a:effectLst/>
        </p:spPr>
      </p:cxnSp>
      <p:cxnSp>
        <p:nvCxnSpPr>
          <p:cNvPr id="415" name="Straight Connector 414">
            <a:extLst>
              <a:ext uri="{FF2B5EF4-FFF2-40B4-BE49-F238E27FC236}">
                <a16:creationId xmlns:a16="http://schemas.microsoft.com/office/drawing/2014/main" id="{8E87094A-B85B-4E2F-87E3-F77C1941DACC}"/>
              </a:ext>
            </a:extLst>
          </p:cNvPr>
          <p:cNvCxnSpPr>
            <a:cxnSpLocks/>
          </p:cNvCxnSpPr>
          <p:nvPr/>
        </p:nvCxnSpPr>
        <p:spPr>
          <a:xfrm flipH="1" flipV="1">
            <a:off x="5399228" y="2986193"/>
            <a:ext cx="0" cy="330921"/>
          </a:xfrm>
          <a:prstGeom prst="line">
            <a:avLst/>
          </a:prstGeom>
          <a:noFill/>
          <a:ln w="28575" cap="rnd" cmpd="sng" algn="ctr">
            <a:solidFill>
              <a:srgbClr val="50E6FF"/>
            </a:solidFill>
            <a:prstDash val="solid"/>
            <a:miter lim="800000"/>
            <a:headEnd type="none" w="med" len="med"/>
            <a:tailEnd type="none" w="med" len="med"/>
          </a:ln>
          <a:effectLst/>
        </p:spPr>
      </p:cxnSp>
      <p:cxnSp>
        <p:nvCxnSpPr>
          <p:cNvPr id="416" name="Straight Connector 415">
            <a:extLst>
              <a:ext uri="{FF2B5EF4-FFF2-40B4-BE49-F238E27FC236}">
                <a16:creationId xmlns:a16="http://schemas.microsoft.com/office/drawing/2014/main" id="{6A579C97-2F6B-450F-AC04-9BBA88C00947}"/>
              </a:ext>
            </a:extLst>
          </p:cNvPr>
          <p:cNvCxnSpPr>
            <a:cxnSpLocks/>
          </p:cNvCxnSpPr>
          <p:nvPr/>
        </p:nvCxnSpPr>
        <p:spPr>
          <a:xfrm>
            <a:off x="3754837" y="2986193"/>
            <a:ext cx="0" cy="450057"/>
          </a:xfrm>
          <a:prstGeom prst="line">
            <a:avLst/>
          </a:prstGeom>
          <a:noFill/>
          <a:ln w="28575" cap="rnd" cmpd="sng" algn="ctr">
            <a:solidFill>
              <a:srgbClr val="50E6FF"/>
            </a:solidFill>
            <a:prstDash val="solid"/>
            <a:miter lim="800000"/>
            <a:headEnd type="none" w="med" len="med"/>
            <a:tailEnd type="none" w="med" len="med"/>
          </a:ln>
          <a:effectLst/>
        </p:spPr>
      </p:cxnSp>
      <p:cxnSp>
        <p:nvCxnSpPr>
          <p:cNvPr id="417" name="Straight Connector 416">
            <a:extLst>
              <a:ext uri="{FF2B5EF4-FFF2-40B4-BE49-F238E27FC236}">
                <a16:creationId xmlns:a16="http://schemas.microsoft.com/office/drawing/2014/main" id="{E7924033-288F-4052-AA2E-9EEF404E4726}"/>
              </a:ext>
            </a:extLst>
          </p:cNvPr>
          <p:cNvCxnSpPr>
            <a:cxnSpLocks/>
          </p:cNvCxnSpPr>
          <p:nvPr/>
        </p:nvCxnSpPr>
        <p:spPr>
          <a:xfrm>
            <a:off x="4165347" y="2986193"/>
            <a:ext cx="2351" cy="325338"/>
          </a:xfrm>
          <a:prstGeom prst="line">
            <a:avLst/>
          </a:prstGeom>
          <a:noFill/>
          <a:ln w="28575" cap="rnd" cmpd="sng" algn="ctr">
            <a:solidFill>
              <a:srgbClr val="50E6FF"/>
            </a:solidFill>
            <a:prstDash val="solid"/>
            <a:miter lim="800000"/>
            <a:headEnd type="none" w="med" len="med"/>
            <a:tailEnd type="none" w="med" len="med"/>
          </a:ln>
          <a:effectLst/>
        </p:spPr>
      </p:cxnSp>
      <p:sp>
        <p:nvSpPr>
          <p:cNvPr id="418" name="Rectangle 417">
            <a:extLst>
              <a:ext uri="{FF2B5EF4-FFF2-40B4-BE49-F238E27FC236}">
                <a16:creationId xmlns:a16="http://schemas.microsoft.com/office/drawing/2014/main" id="{B7F21542-5A06-4671-A4E6-BD20813D8663}"/>
              </a:ext>
            </a:extLst>
          </p:cNvPr>
          <p:cNvSpPr/>
          <p:nvPr/>
        </p:nvSpPr>
        <p:spPr>
          <a:xfrm>
            <a:off x="3869119"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Rectangle 418">
            <a:extLst>
              <a:ext uri="{FF2B5EF4-FFF2-40B4-BE49-F238E27FC236}">
                <a16:creationId xmlns:a16="http://schemas.microsoft.com/office/drawing/2014/main" id="{C56D7135-955D-4C81-8081-8B29AC5B3FA2}"/>
              </a:ext>
            </a:extLst>
          </p:cNvPr>
          <p:cNvSpPr/>
          <p:nvPr/>
        </p:nvSpPr>
        <p:spPr>
          <a:xfrm>
            <a:off x="4373361"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Rectangle 419">
            <a:extLst>
              <a:ext uri="{FF2B5EF4-FFF2-40B4-BE49-F238E27FC236}">
                <a16:creationId xmlns:a16="http://schemas.microsoft.com/office/drawing/2014/main" id="{623BC7D0-5A95-4147-9098-D9A0A3EDE625}"/>
              </a:ext>
            </a:extLst>
          </p:cNvPr>
          <p:cNvSpPr/>
          <p:nvPr/>
        </p:nvSpPr>
        <p:spPr>
          <a:xfrm>
            <a:off x="462548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F3FF3FB-CEDB-4060-99BB-670444DB9FE6}"/>
              </a:ext>
            </a:extLst>
          </p:cNvPr>
          <p:cNvSpPr/>
          <p:nvPr/>
        </p:nvSpPr>
        <p:spPr>
          <a:xfrm>
            <a:off x="487760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596A789C-3B09-4AA6-B5A3-96F39B64B05D}"/>
              </a:ext>
            </a:extLst>
          </p:cNvPr>
          <p:cNvSpPr/>
          <p:nvPr/>
        </p:nvSpPr>
        <p:spPr>
          <a:xfrm>
            <a:off x="538184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4C303F70-E65B-41FF-A2AC-061ABA07DF00}"/>
              </a:ext>
            </a:extLst>
          </p:cNvPr>
          <p:cNvSpPr/>
          <p:nvPr/>
        </p:nvSpPr>
        <p:spPr>
          <a:xfrm>
            <a:off x="51297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431AAE85-6845-4DE2-9344-FE035847A436}"/>
              </a:ext>
            </a:extLst>
          </p:cNvPr>
          <p:cNvSpPr/>
          <p:nvPr/>
        </p:nvSpPr>
        <p:spPr>
          <a:xfrm>
            <a:off x="41212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5" name="Straight Connector 424">
            <a:extLst>
              <a:ext uri="{FF2B5EF4-FFF2-40B4-BE49-F238E27FC236}">
                <a16:creationId xmlns:a16="http://schemas.microsoft.com/office/drawing/2014/main" id="{A0B41EC5-4AC3-49D7-9FD6-4E7BEE424432}"/>
              </a:ext>
            </a:extLst>
          </p:cNvPr>
          <p:cNvCxnSpPr>
            <a:cxnSpLocks/>
          </p:cNvCxnSpPr>
          <p:nvPr/>
        </p:nvCxnSpPr>
        <p:spPr>
          <a:xfrm rot="16200000">
            <a:off x="1353044" y="4211881"/>
            <a:ext cx="24513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6" name="Straight Connector 425">
            <a:extLst>
              <a:ext uri="{FF2B5EF4-FFF2-40B4-BE49-F238E27FC236}">
                <a16:creationId xmlns:a16="http://schemas.microsoft.com/office/drawing/2014/main" id="{2C7B8A9C-7300-46C4-9AC7-0B3A0A3E03F4}"/>
              </a:ext>
            </a:extLst>
          </p:cNvPr>
          <p:cNvCxnSpPr>
            <a:cxnSpLocks/>
          </p:cNvCxnSpPr>
          <p:nvPr/>
        </p:nvCxnSpPr>
        <p:spPr>
          <a:xfrm rot="16200000" flipH="1">
            <a:off x="495164" y="3761440"/>
            <a:ext cx="155049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7" name="Straight Connector 426">
            <a:extLst>
              <a:ext uri="{FF2B5EF4-FFF2-40B4-BE49-F238E27FC236}">
                <a16:creationId xmlns:a16="http://schemas.microsoft.com/office/drawing/2014/main" id="{50BD45D4-6343-4F6D-BCC9-57406B519B13}"/>
              </a:ext>
            </a:extLst>
          </p:cNvPr>
          <p:cNvCxnSpPr>
            <a:cxnSpLocks/>
          </p:cNvCxnSpPr>
          <p:nvPr/>
        </p:nvCxnSpPr>
        <p:spPr>
          <a:xfrm rot="16200000" flipV="1">
            <a:off x="420943" y="3544922"/>
            <a:ext cx="1117457"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8" name="Straight Connector 427">
            <a:extLst>
              <a:ext uri="{FF2B5EF4-FFF2-40B4-BE49-F238E27FC236}">
                <a16:creationId xmlns:a16="http://schemas.microsoft.com/office/drawing/2014/main" id="{69C8BB06-21F8-4C9F-890A-E9402124346E}"/>
              </a:ext>
            </a:extLst>
          </p:cNvPr>
          <p:cNvCxnSpPr>
            <a:cxnSpLocks/>
          </p:cNvCxnSpPr>
          <p:nvPr/>
        </p:nvCxnSpPr>
        <p:spPr>
          <a:xfrm rot="16200000" flipV="1">
            <a:off x="870926" y="3531046"/>
            <a:ext cx="1089705" cy="0"/>
          </a:xfrm>
          <a:prstGeom prst="line">
            <a:avLst/>
          </a:prstGeom>
          <a:noFill/>
          <a:ln w="28575" cap="rnd" cmpd="sng" algn="ctr">
            <a:solidFill>
              <a:srgbClr val="50E6FF"/>
            </a:solidFill>
            <a:prstDash val="solid"/>
            <a:miter lim="800000"/>
            <a:headEnd type="none" w="med" len="med"/>
            <a:tailEnd type="none" w="med" len="med"/>
          </a:ln>
          <a:effectLst/>
        </p:spPr>
      </p:cxnSp>
      <p:sp>
        <p:nvSpPr>
          <p:cNvPr id="429" name="Rectangle 428">
            <a:extLst>
              <a:ext uri="{FF2B5EF4-FFF2-40B4-BE49-F238E27FC236}">
                <a16:creationId xmlns:a16="http://schemas.microsoft.com/office/drawing/2014/main" id="{2B488254-0DB4-4925-852E-61C6CC6DFE4B}"/>
              </a:ext>
            </a:extLst>
          </p:cNvPr>
          <p:cNvSpPr/>
          <p:nvPr/>
        </p:nvSpPr>
        <p:spPr>
          <a:xfrm>
            <a:off x="150396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30" name="Straight Connector 429">
            <a:extLst>
              <a:ext uri="{FF2B5EF4-FFF2-40B4-BE49-F238E27FC236}">
                <a16:creationId xmlns:a16="http://schemas.microsoft.com/office/drawing/2014/main" id="{CF289A69-0575-4FCB-A852-064AD7387C2E}"/>
              </a:ext>
            </a:extLst>
          </p:cNvPr>
          <p:cNvCxnSpPr>
            <a:cxnSpLocks/>
          </p:cNvCxnSpPr>
          <p:nvPr/>
        </p:nvCxnSpPr>
        <p:spPr>
          <a:xfrm rot="16200000">
            <a:off x="1811743" y="3462444"/>
            <a:ext cx="95250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1" name="Straight Connector 430">
            <a:extLst>
              <a:ext uri="{FF2B5EF4-FFF2-40B4-BE49-F238E27FC236}">
                <a16:creationId xmlns:a16="http://schemas.microsoft.com/office/drawing/2014/main" id="{05C2E19C-4E15-4C81-B728-AB6347E70FA1}"/>
              </a:ext>
            </a:extLst>
          </p:cNvPr>
          <p:cNvCxnSpPr>
            <a:cxnSpLocks/>
          </p:cNvCxnSpPr>
          <p:nvPr/>
        </p:nvCxnSpPr>
        <p:spPr>
          <a:xfrm rot="16200000" flipH="1">
            <a:off x="1932724" y="3050725"/>
            <a:ext cx="12906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2" name="Straight Connector 431">
            <a:extLst>
              <a:ext uri="{FF2B5EF4-FFF2-40B4-BE49-F238E27FC236}">
                <a16:creationId xmlns:a16="http://schemas.microsoft.com/office/drawing/2014/main" id="{1C4B8B45-3309-4998-B418-24472F29A7D7}"/>
              </a:ext>
            </a:extLst>
          </p:cNvPr>
          <p:cNvCxnSpPr>
            <a:cxnSpLocks/>
          </p:cNvCxnSpPr>
          <p:nvPr/>
        </p:nvCxnSpPr>
        <p:spPr>
          <a:xfrm rot="16200000">
            <a:off x="2007307" y="3702987"/>
            <a:ext cx="143358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3" name="Straight Connector 432">
            <a:extLst>
              <a:ext uri="{FF2B5EF4-FFF2-40B4-BE49-F238E27FC236}">
                <a16:creationId xmlns:a16="http://schemas.microsoft.com/office/drawing/2014/main" id="{367A41E5-7924-46AE-8FDD-DC43EC52A275}"/>
              </a:ext>
            </a:extLst>
          </p:cNvPr>
          <p:cNvCxnSpPr>
            <a:cxnSpLocks/>
          </p:cNvCxnSpPr>
          <p:nvPr/>
        </p:nvCxnSpPr>
        <p:spPr>
          <a:xfrm rot="16200000">
            <a:off x="2132255" y="3287301"/>
            <a:ext cx="60221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4" name="Straight Connector 433">
            <a:extLst>
              <a:ext uri="{FF2B5EF4-FFF2-40B4-BE49-F238E27FC236}">
                <a16:creationId xmlns:a16="http://schemas.microsoft.com/office/drawing/2014/main" id="{104DD6E8-5290-4D29-8905-E313C8F52737}"/>
              </a:ext>
            </a:extLst>
          </p:cNvPr>
          <p:cNvCxnSpPr>
            <a:cxnSpLocks/>
          </p:cNvCxnSpPr>
          <p:nvPr/>
        </p:nvCxnSpPr>
        <p:spPr>
          <a:xfrm rot="16200000" flipH="1">
            <a:off x="1595450" y="3242629"/>
            <a:ext cx="512871"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5" name="Straight Connector 434">
            <a:extLst>
              <a:ext uri="{FF2B5EF4-FFF2-40B4-BE49-F238E27FC236}">
                <a16:creationId xmlns:a16="http://schemas.microsoft.com/office/drawing/2014/main" id="{04CA8E61-8009-4FF2-A255-97BA24560243}"/>
              </a:ext>
            </a:extLst>
          </p:cNvPr>
          <p:cNvCxnSpPr>
            <a:cxnSpLocks/>
          </p:cNvCxnSpPr>
          <p:nvPr/>
        </p:nvCxnSpPr>
        <p:spPr>
          <a:xfrm rot="16200000">
            <a:off x="-479034" y="4299530"/>
            <a:ext cx="2626673"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6" name="Straight Connector 435">
            <a:extLst>
              <a:ext uri="{FF2B5EF4-FFF2-40B4-BE49-F238E27FC236}">
                <a16:creationId xmlns:a16="http://schemas.microsoft.com/office/drawing/2014/main" id="{1089FAD1-89B4-43BD-8CDE-8AC33324B52F}"/>
              </a:ext>
            </a:extLst>
          </p:cNvPr>
          <p:cNvCxnSpPr>
            <a:cxnSpLocks/>
          </p:cNvCxnSpPr>
          <p:nvPr/>
        </p:nvCxnSpPr>
        <p:spPr>
          <a:xfrm rot="16200000" flipH="1">
            <a:off x="997197" y="3550145"/>
            <a:ext cx="112790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7" name="Straight Connector 436">
            <a:extLst>
              <a:ext uri="{FF2B5EF4-FFF2-40B4-BE49-F238E27FC236}">
                <a16:creationId xmlns:a16="http://schemas.microsoft.com/office/drawing/2014/main" id="{960B59A7-EAB5-4588-BB81-6739D84017AE}"/>
              </a:ext>
            </a:extLst>
          </p:cNvPr>
          <p:cNvCxnSpPr>
            <a:cxnSpLocks/>
          </p:cNvCxnSpPr>
          <p:nvPr/>
        </p:nvCxnSpPr>
        <p:spPr>
          <a:xfrm rot="16200000">
            <a:off x="2637862" y="3217799"/>
            <a:ext cx="46321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8" name="Straight Connector 437">
            <a:extLst>
              <a:ext uri="{FF2B5EF4-FFF2-40B4-BE49-F238E27FC236}">
                <a16:creationId xmlns:a16="http://schemas.microsoft.com/office/drawing/2014/main" id="{B37B0BC2-F3CE-48D1-AA8A-4EC0E212DB46}"/>
              </a:ext>
            </a:extLst>
          </p:cNvPr>
          <p:cNvCxnSpPr>
            <a:cxnSpLocks/>
          </p:cNvCxnSpPr>
          <p:nvPr/>
        </p:nvCxnSpPr>
        <p:spPr>
          <a:xfrm rot="16200000" flipH="1">
            <a:off x="1652218" y="3040492"/>
            <a:ext cx="108597" cy="0"/>
          </a:xfrm>
          <a:prstGeom prst="line">
            <a:avLst/>
          </a:prstGeom>
          <a:noFill/>
          <a:ln w="28575" cap="rnd" cmpd="sng" algn="ctr">
            <a:solidFill>
              <a:srgbClr val="50E6FF"/>
            </a:solidFill>
            <a:prstDash val="solid"/>
            <a:miter lim="800000"/>
          </a:ln>
          <a:effectLst/>
        </p:spPr>
      </p:cxnSp>
      <p:cxnSp>
        <p:nvCxnSpPr>
          <p:cNvPr id="439" name="Straight Connector 438">
            <a:extLst>
              <a:ext uri="{FF2B5EF4-FFF2-40B4-BE49-F238E27FC236}">
                <a16:creationId xmlns:a16="http://schemas.microsoft.com/office/drawing/2014/main" id="{47B757AC-D34F-472C-8F5D-7E5202A56A30}"/>
              </a:ext>
            </a:extLst>
          </p:cNvPr>
          <p:cNvCxnSpPr>
            <a:cxnSpLocks/>
          </p:cNvCxnSpPr>
          <p:nvPr/>
        </p:nvCxnSpPr>
        <p:spPr>
          <a:xfrm flipV="1">
            <a:off x="2142624" y="2986194"/>
            <a:ext cx="0" cy="331165"/>
          </a:xfrm>
          <a:prstGeom prst="line">
            <a:avLst/>
          </a:prstGeom>
          <a:noFill/>
          <a:ln w="28575" cap="rnd" cmpd="sng" algn="ctr">
            <a:solidFill>
              <a:srgbClr val="50E6FF"/>
            </a:solidFill>
            <a:prstDash val="solid"/>
            <a:miter lim="800000"/>
            <a:headEnd type="none" w="med" len="med"/>
            <a:tailEnd type="none" w="med" len="med"/>
          </a:ln>
          <a:effectLst/>
        </p:spPr>
      </p:cxnSp>
      <p:cxnSp>
        <p:nvCxnSpPr>
          <p:cNvPr id="440" name="Straight Connector 439">
            <a:extLst>
              <a:ext uri="{FF2B5EF4-FFF2-40B4-BE49-F238E27FC236}">
                <a16:creationId xmlns:a16="http://schemas.microsoft.com/office/drawing/2014/main" id="{F94BBC34-6071-4392-B92B-5B58BB157FE6}"/>
              </a:ext>
            </a:extLst>
          </p:cNvPr>
          <p:cNvCxnSpPr>
            <a:cxnSpLocks/>
          </p:cNvCxnSpPr>
          <p:nvPr/>
        </p:nvCxnSpPr>
        <p:spPr>
          <a:xfrm rot="16200000" flipH="1" flipV="1">
            <a:off x="612968" y="3498267"/>
            <a:ext cx="1024146" cy="0"/>
          </a:xfrm>
          <a:prstGeom prst="line">
            <a:avLst/>
          </a:prstGeom>
          <a:noFill/>
          <a:ln w="28575" cap="rnd" cmpd="sng" algn="ctr">
            <a:solidFill>
              <a:srgbClr val="50E6FF"/>
            </a:solidFill>
            <a:prstDash val="solid"/>
            <a:miter lim="800000"/>
            <a:headEnd type="none" w="med" len="med"/>
            <a:tailEnd type="none" w="med" len="med"/>
          </a:ln>
          <a:effectLst/>
        </p:spPr>
      </p:cxnSp>
      <p:sp>
        <p:nvSpPr>
          <p:cNvPr id="441" name="Rectangle 440">
            <a:extLst>
              <a:ext uri="{FF2B5EF4-FFF2-40B4-BE49-F238E27FC236}">
                <a16:creationId xmlns:a16="http://schemas.microsoft.com/office/drawing/2014/main" id="{B3682B55-213F-4331-A721-991311BD2BBF}"/>
              </a:ext>
            </a:extLst>
          </p:cNvPr>
          <p:cNvSpPr/>
          <p:nvPr/>
        </p:nvSpPr>
        <p:spPr>
          <a:xfrm>
            <a:off x="91648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Rectangle 441">
            <a:extLst>
              <a:ext uri="{FF2B5EF4-FFF2-40B4-BE49-F238E27FC236}">
                <a16:creationId xmlns:a16="http://schemas.microsoft.com/office/drawing/2014/main" id="{2A041BC7-F255-4CE6-A557-BB2EFB9637B8}"/>
              </a:ext>
            </a:extLst>
          </p:cNvPr>
          <p:cNvSpPr/>
          <p:nvPr/>
        </p:nvSpPr>
        <p:spPr>
          <a:xfrm>
            <a:off x="111231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Rectangle 442">
            <a:extLst>
              <a:ext uri="{FF2B5EF4-FFF2-40B4-BE49-F238E27FC236}">
                <a16:creationId xmlns:a16="http://schemas.microsoft.com/office/drawing/2014/main" id="{3E206412-F385-4794-A7A0-572A0FE5AA96}"/>
              </a:ext>
            </a:extLst>
          </p:cNvPr>
          <p:cNvSpPr/>
          <p:nvPr/>
        </p:nvSpPr>
        <p:spPr>
          <a:xfrm>
            <a:off x="169979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Rectangle 443">
            <a:extLst>
              <a:ext uri="{FF2B5EF4-FFF2-40B4-BE49-F238E27FC236}">
                <a16:creationId xmlns:a16="http://schemas.microsoft.com/office/drawing/2014/main" id="{9B7E0185-B247-4CDE-A031-134273E74991}"/>
              </a:ext>
            </a:extLst>
          </p:cNvPr>
          <p:cNvSpPr/>
          <p:nvPr/>
        </p:nvSpPr>
        <p:spPr>
          <a:xfrm>
            <a:off x="18956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2441C60C-B7E2-4788-A357-525186E85FA2}"/>
              </a:ext>
            </a:extLst>
          </p:cNvPr>
          <p:cNvSpPr/>
          <p:nvPr/>
        </p:nvSpPr>
        <p:spPr>
          <a:xfrm>
            <a:off x="209145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79E08D98-6ED8-4398-B65E-2070DA31D2E4}"/>
              </a:ext>
            </a:extLst>
          </p:cNvPr>
          <p:cNvSpPr/>
          <p:nvPr/>
        </p:nvSpPr>
        <p:spPr>
          <a:xfrm>
            <a:off x="228728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A6A561D0-02D2-4515-89F9-EF48E08AB5F1}"/>
              </a:ext>
            </a:extLst>
          </p:cNvPr>
          <p:cNvSpPr/>
          <p:nvPr/>
        </p:nvSpPr>
        <p:spPr>
          <a:xfrm>
            <a:off x="2678937"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137779CF-1DE8-49B6-AF5A-1222FBB3A52A}"/>
              </a:ext>
            </a:extLst>
          </p:cNvPr>
          <p:cNvSpPr/>
          <p:nvPr/>
        </p:nvSpPr>
        <p:spPr>
          <a:xfrm>
            <a:off x="13081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B487C48-67B5-4A71-9136-7EC0F42A911F}"/>
              </a:ext>
            </a:extLst>
          </p:cNvPr>
          <p:cNvSpPr/>
          <p:nvPr/>
        </p:nvSpPr>
        <p:spPr>
          <a:xfrm>
            <a:off x="248310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people_11" title="Icon of two people with a chat bubble">
            <a:extLst>
              <a:ext uri="{FF2B5EF4-FFF2-40B4-BE49-F238E27FC236}">
                <a16:creationId xmlns:a16="http://schemas.microsoft.com/office/drawing/2014/main" id="{52D58182-7D8F-4464-A0E8-F539ECBA726F}"/>
              </a:ext>
            </a:extLst>
          </p:cNvPr>
          <p:cNvSpPr>
            <a:spLocks noChangeAspect="1" noEditPoints="1"/>
          </p:cNvSpPr>
          <p:nvPr/>
        </p:nvSpPr>
        <p:spPr bwMode="auto">
          <a:xfrm>
            <a:off x="1207342" y="1533488"/>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2" name="!!gear" title="Icon of a gear surrounded by a circle with lines of varying length">
            <a:extLst>
              <a:ext uri="{FF2B5EF4-FFF2-40B4-BE49-F238E27FC236}">
                <a16:creationId xmlns:a16="http://schemas.microsoft.com/office/drawing/2014/main" id="{9B932A0E-14E9-43B8-83A4-9CE6A3011C2D}"/>
              </a:ext>
            </a:extLst>
          </p:cNvPr>
          <p:cNvSpPr>
            <a:spLocks noChangeAspect="1" noEditPoints="1"/>
          </p:cNvSpPr>
          <p:nvPr/>
        </p:nvSpPr>
        <p:spPr bwMode="auto">
          <a:xfrm>
            <a:off x="6949605" y="1527739"/>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3" name="!!box" title="Icon of a box">
            <a:extLst>
              <a:ext uri="{FF2B5EF4-FFF2-40B4-BE49-F238E27FC236}">
                <a16:creationId xmlns:a16="http://schemas.microsoft.com/office/drawing/2014/main" id="{FFC98383-A59F-4041-A6D7-C82B7F5C894A}"/>
              </a:ext>
            </a:extLst>
          </p:cNvPr>
          <p:cNvSpPr>
            <a:spLocks noChangeAspect="1" noEditPoints="1"/>
          </p:cNvSpPr>
          <p:nvPr/>
        </p:nvSpPr>
        <p:spPr bwMode="auto">
          <a:xfrm>
            <a:off x="4122449" y="1545442"/>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 name="!!Customers...">
            <a:extLst>
              <a:ext uri="{FF2B5EF4-FFF2-40B4-BE49-F238E27FC236}">
                <a16:creationId xmlns:a16="http://schemas.microsoft.com/office/drawing/2014/main" id="{A290B40C-91B7-457A-A853-B73FD754EFD4}"/>
              </a:ext>
            </a:extLst>
          </p:cNvPr>
          <p:cNvSpPr/>
          <p:nvPr/>
        </p:nvSpPr>
        <p:spPr bwMode="auto">
          <a:xfrm>
            <a:off x="867626"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Customers</a:t>
            </a:r>
          </a:p>
        </p:txBody>
      </p:sp>
      <p:sp>
        <p:nvSpPr>
          <p:cNvPr id="90" name="!!Products...">
            <a:extLst>
              <a:ext uri="{FF2B5EF4-FFF2-40B4-BE49-F238E27FC236}">
                <a16:creationId xmlns:a16="http://schemas.microsoft.com/office/drawing/2014/main" id="{D2F0C5EC-38DC-4849-AD8B-A4EFCA016270}"/>
              </a:ext>
            </a:extLst>
          </p:cNvPr>
          <p:cNvSpPr/>
          <p:nvPr/>
        </p:nvSpPr>
        <p:spPr bwMode="auto">
          <a:xfrm>
            <a:off x="3739865"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Products</a:t>
            </a:r>
          </a:p>
        </p:txBody>
      </p:sp>
      <p:sp>
        <p:nvSpPr>
          <p:cNvPr id="91" name="!!Operations...">
            <a:extLst>
              <a:ext uri="{FF2B5EF4-FFF2-40B4-BE49-F238E27FC236}">
                <a16:creationId xmlns:a16="http://schemas.microsoft.com/office/drawing/2014/main" id="{E4DCD38E-5B02-438C-A275-4E118A3D15D8}"/>
              </a:ext>
            </a:extLst>
          </p:cNvPr>
          <p:cNvSpPr/>
          <p:nvPr/>
        </p:nvSpPr>
        <p:spPr bwMode="auto">
          <a:xfrm>
            <a:off x="6593054"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Operations</a:t>
            </a:r>
          </a:p>
        </p:txBody>
      </p:sp>
      <p:sp>
        <p:nvSpPr>
          <p:cNvPr id="92" name="!!People...">
            <a:extLst>
              <a:ext uri="{FF2B5EF4-FFF2-40B4-BE49-F238E27FC236}">
                <a16:creationId xmlns:a16="http://schemas.microsoft.com/office/drawing/2014/main" id="{80C916D8-B2DA-42BC-A506-E7CB48E1D9C5}"/>
              </a:ext>
            </a:extLst>
          </p:cNvPr>
          <p:cNvSpPr/>
          <p:nvPr/>
        </p:nvSpPr>
        <p:spPr bwMode="auto">
          <a:xfrm>
            <a:off x="9480586"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People</a:t>
            </a:r>
          </a:p>
        </p:txBody>
      </p:sp>
      <p:pic>
        <p:nvPicPr>
          <p:cNvPr id="6" name="Graphic 5" descr="Target Audience">
            <a:extLst>
              <a:ext uri="{FF2B5EF4-FFF2-40B4-BE49-F238E27FC236}">
                <a16:creationId xmlns:a16="http://schemas.microsoft.com/office/drawing/2014/main" id="{2053A78D-C615-4C20-A1BD-B3DDD8C193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9799" y="1209895"/>
            <a:ext cx="1954552" cy="1954552"/>
          </a:xfrm>
          <a:prstGeom prst="rect">
            <a:avLst/>
          </a:prstGeom>
        </p:spPr>
      </p:pic>
    </p:spTree>
    <p:extLst>
      <p:ext uri="{BB962C8B-B14F-4D97-AF65-F5344CB8AC3E}">
        <p14:creationId xmlns:p14="http://schemas.microsoft.com/office/powerpoint/2010/main" val="303393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BA33730-04F4-4602-9603-DA546A10B07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29">
            <a:extLst>
              <a:ext uri="{FF2B5EF4-FFF2-40B4-BE49-F238E27FC236}">
                <a16:creationId xmlns:a16="http://schemas.microsoft.com/office/drawing/2014/main" id="{8FA3E25C-6C4E-47E5-8AAA-2D3919048A49}"/>
              </a:ext>
            </a:extLst>
          </p:cNvPr>
          <p:cNvSpPr/>
          <p:nvPr/>
        </p:nvSpPr>
        <p:spPr>
          <a:xfrm>
            <a:off x="-13774" y="0"/>
            <a:ext cx="12205774" cy="6858000"/>
          </a:xfrm>
          <a:prstGeom prst="rect">
            <a:avLst/>
          </a:prstGeom>
          <a:solidFill>
            <a:schemeClr val="tx1">
              <a:alpha val="78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TextBox 123">
            <a:extLst>
              <a:ext uri="{FF2B5EF4-FFF2-40B4-BE49-F238E27FC236}">
                <a16:creationId xmlns:a16="http://schemas.microsoft.com/office/drawing/2014/main" id="{94079537-8D95-438D-8465-31FFF1C0E2D5}"/>
              </a:ext>
            </a:extLst>
          </p:cNvPr>
          <p:cNvSpPr txBox="1"/>
          <p:nvPr/>
        </p:nvSpPr>
        <p:spPr>
          <a:xfrm rot="2754674">
            <a:off x="6278282" y="4357500"/>
            <a:ext cx="1113861" cy="461665"/>
          </a:xfrm>
          <a:prstGeom prst="rect">
            <a:avLst/>
          </a:prstGeom>
          <a:noFill/>
          <a:ln w="28575">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Empower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people</a:t>
            </a:r>
          </a:p>
        </p:txBody>
      </p:sp>
      <p:sp>
        <p:nvSpPr>
          <p:cNvPr id="125" name="TextBox 124">
            <a:extLst>
              <a:ext uri="{FF2B5EF4-FFF2-40B4-BE49-F238E27FC236}">
                <a16:creationId xmlns:a16="http://schemas.microsoft.com/office/drawing/2014/main" id="{6E74B3B0-429D-4561-BA9B-444CEBE2D4C1}"/>
              </a:ext>
            </a:extLst>
          </p:cNvPr>
          <p:cNvSpPr txBox="1"/>
          <p:nvPr/>
        </p:nvSpPr>
        <p:spPr>
          <a:xfrm rot="2657207">
            <a:off x="4759605" y="2087232"/>
            <a:ext cx="1197347" cy="461665"/>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products</a:t>
            </a:r>
          </a:p>
        </p:txBody>
      </p:sp>
      <p:sp>
        <p:nvSpPr>
          <p:cNvPr id="126" name="TextBox 125">
            <a:extLst>
              <a:ext uri="{FF2B5EF4-FFF2-40B4-BE49-F238E27FC236}">
                <a16:creationId xmlns:a16="http://schemas.microsoft.com/office/drawing/2014/main" id="{235BEC82-B827-4918-881B-D9BE3BAAA870}"/>
              </a:ext>
            </a:extLst>
          </p:cNvPr>
          <p:cNvSpPr txBox="1"/>
          <p:nvPr/>
        </p:nvSpPr>
        <p:spPr>
          <a:xfrm rot="18942090">
            <a:off x="6636375" y="2463452"/>
            <a:ext cx="1206915" cy="461665"/>
          </a:xfrm>
          <a:prstGeom prst="rect">
            <a:avLst/>
          </a:prstGeom>
          <a:noFill/>
          <a:ln w="28575">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Optimize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operations</a:t>
            </a:r>
          </a:p>
        </p:txBody>
      </p:sp>
      <p:sp>
        <p:nvSpPr>
          <p:cNvPr id="127" name="TextBox 126">
            <a:extLst>
              <a:ext uri="{FF2B5EF4-FFF2-40B4-BE49-F238E27FC236}">
                <a16:creationId xmlns:a16="http://schemas.microsoft.com/office/drawing/2014/main" id="{6BEAA388-A4A0-4013-8283-01A4A6DE576A}"/>
              </a:ext>
            </a:extLst>
          </p:cNvPr>
          <p:cNvSpPr txBox="1"/>
          <p:nvPr/>
        </p:nvSpPr>
        <p:spPr>
          <a:xfrm rot="18954748">
            <a:off x="4414192" y="4004805"/>
            <a:ext cx="1030880" cy="461665"/>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Engage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customers</a:t>
            </a:r>
          </a:p>
        </p:txBody>
      </p:sp>
      <p:sp>
        <p:nvSpPr>
          <p:cNvPr id="129" name="TextBox 128">
            <a:extLst>
              <a:ext uri="{FF2B5EF4-FFF2-40B4-BE49-F238E27FC236}">
                <a16:creationId xmlns:a16="http://schemas.microsoft.com/office/drawing/2014/main" id="{14BD1D54-C0F2-42EF-97FC-A6DB7CF9CD65}"/>
              </a:ext>
            </a:extLst>
          </p:cNvPr>
          <p:cNvSpPr txBox="1"/>
          <p:nvPr/>
        </p:nvSpPr>
        <p:spPr>
          <a:xfrm>
            <a:off x="5595447" y="3521979"/>
            <a:ext cx="1001107" cy="307777"/>
          </a:xfrm>
          <a:prstGeom prst="rect">
            <a:avLst/>
          </a:prstGeom>
          <a:no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a:ea typeface="+mn-ea"/>
                <a:cs typeface="+mn-cs"/>
              </a:rPr>
              <a:t>Data &amp; AI</a:t>
            </a:r>
          </a:p>
        </p:txBody>
      </p:sp>
      <p:sp>
        <p:nvSpPr>
          <p:cNvPr id="60" name="Arc 59">
            <a:extLst>
              <a:ext uri="{FF2B5EF4-FFF2-40B4-BE49-F238E27FC236}">
                <a16:creationId xmlns:a16="http://schemas.microsoft.com/office/drawing/2014/main" id="{8FF09C00-BA40-453B-8724-E416940A07B5}"/>
              </a:ext>
            </a:extLst>
          </p:cNvPr>
          <p:cNvSpPr/>
          <p:nvPr/>
        </p:nvSpPr>
        <p:spPr>
          <a:xfrm>
            <a:off x="5429474" y="2755587"/>
            <a:ext cx="1346827" cy="1346827"/>
          </a:xfrm>
          <a:prstGeom prst="arc">
            <a:avLst>
              <a:gd name="adj1" fmla="val 603638"/>
              <a:gd name="adj2" fmla="val 10369400"/>
            </a:avLst>
          </a:prstGeom>
          <a:noFill/>
          <a:ln w="28575"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80F4C60-A016-466E-9762-70310136874C}"/>
              </a:ext>
            </a:extLst>
          </p:cNvPr>
          <p:cNvCxnSpPr/>
          <p:nvPr/>
        </p:nvCxnSpPr>
        <p:spPr>
          <a:xfrm rot="18900000">
            <a:off x="6475408" y="2429596"/>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156F3F4-F9D9-4F66-AB85-1569CE48770E}"/>
              </a:ext>
            </a:extLst>
          </p:cNvPr>
          <p:cNvCxnSpPr/>
          <p:nvPr/>
        </p:nvCxnSpPr>
        <p:spPr>
          <a:xfrm rot="18900000">
            <a:off x="4486367" y="4418638"/>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DE6D3567-41C6-4A6F-9C86-2255D4BD5477}"/>
              </a:ext>
            </a:extLst>
          </p:cNvPr>
          <p:cNvCxnSpPr/>
          <p:nvPr/>
        </p:nvCxnSpPr>
        <p:spPr>
          <a:xfrm rot="2700000">
            <a:off x="6475408" y="4418638"/>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20288D4-A96D-4EDD-8EBC-E497270B24A3}"/>
              </a:ext>
            </a:extLst>
          </p:cNvPr>
          <p:cNvCxnSpPr/>
          <p:nvPr/>
        </p:nvCxnSpPr>
        <p:spPr>
          <a:xfrm rot="2700000">
            <a:off x="4486367" y="2429596"/>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61" name="Arc 60">
            <a:extLst>
              <a:ext uri="{FF2B5EF4-FFF2-40B4-BE49-F238E27FC236}">
                <a16:creationId xmlns:a16="http://schemas.microsoft.com/office/drawing/2014/main" id="{06B4BCDD-7BA9-4F2B-87B6-4DF4DEFEE859}"/>
              </a:ext>
            </a:extLst>
          </p:cNvPr>
          <p:cNvSpPr/>
          <p:nvPr/>
        </p:nvSpPr>
        <p:spPr>
          <a:xfrm>
            <a:off x="5429474" y="2755587"/>
            <a:ext cx="1346827" cy="1346827"/>
          </a:xfrm>
          <a:prstGeom prst="arc">
            <a:avLst>
              <a:gd name="adj1" fmla="val 11360395"/>
              <a:gd name="adj2" fmla="val 21142794"/>
            </a:avLst>
          </a:prstGeom>
          <a:noFill/>
          <a:ln w="28575"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8" name="Freeform 13" title="Icon of a cloud">
            <a:extLst>
              <a:ext uri="{FF2B5EF4-FFF2-40B4-BE49-F238E27FC236}">
                <a16:creationId xmlns:a16="http://schemas.microsoft.com/office/drawing/2014/main" id="{EB3FAAFD-7214-44EB-8DFE-085FDDB06586}"/>
              </a:ext>
            </a:extLst>
          </p:cNvPr>
          <p:cNvSpPr>
            <a:spLocks noChangeAspect="1"/>
          </p:cNvSpPr>
          <p:nvPr/>
        </p:nvSpPr>
        <p:spPr bwMode="auto">
          <a:xfrm>
            <a:off x="5707185" y="3078584"/>
            <a:ext cx="791404" cy="43413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D9325257-4281-479C-B142-DDF9BD951AC9}"/>
              </a:ext>
            </a:extLst>
          </p:cNvPr>
          <p:cNvGrpSpPr/>
          <p:nvPr/>
        </p:nvGrpSpPr>
        <p:grpSpPr>
          <a:xfrm>
            <a:off x="3618271" y="946387"/>
            <a:ext cx="4955458" cy="4965226"/>
            <a:chOff x="3618271" y="946387"/>
            <a:chExt cx="4955458" cy="4965226"/>
          </a:xfrm>
        </p:grpSpPr>
        <p:sp>
          <p:nvSpPr>
            <p:cNvPr id="52" name="!! Arc 51">
              <a:extLst>
                <a:ext uri="{FF2B5EF4-FFF2-40B4-BE49-F238E27FC236}">
                  <a16:creationId xmlns:a16="http://schemas.microsoft.com/office/drawing/2014/main" id="{77E13AFD-926A-41AD-B717-E0AB0E015EFA}"/>
                </a:ext>
              </a:extLst>
            </p:cNvPr>
            <p:cNvSpPr/>
            <p:nvPr/>
          </p:nvSpPr>
          <p:spPr bwMode="auto">
            <a:xfrm rot="10800000">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3" name="!! Arc 52">
              <a:extLst>
                <a:ext uri="{FF2B5EF4-FFF2-40B4-BE49-F238E27FC236}">
                  <a16:creationId xmlns:a16="http://schemas.microsoft.com/office/drawing/2014/main" id="{8A51073D-98A4-485C-A002-7F76AE7D6B44}"/>
                </a:ext>
              </a:extLst>
            </p:cNvPr>
            <p:cNvSpPr/>
            <p:nvPr/>
          </p:nvSpPr>
          <p:spPr bwMode="auto">
            <a:xfrm rot="54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4" name="!! Arc 53">
              <a:extLst>
                <a:ext uri="{FF2B5EF4-FFF2-40B4-BE49-F238E27FC236}">
                  <a16:creationId xmlns:a16="http://schemas.microsoft.com/office/drawing/2014/main" id="{205F2932-56F6-40C5-80DD-5A0BC6CCAEF2}"/>
                </a:ext>
              </a:extLst>
            </p:cNvPr>
            <p:cNvSpPr/>
            <p:nvPr/>
          </p:nvSpPr>
          <p:spPr bwMode="auto">
            <a:xfrm rot="162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grpSp>
          <p:nvGrpSpPr>
            <p:cNvPr id="2" name="Group 1">
              <a:extLst>
                <a:ext uri="{FF2B5EF4-FFF2-40B4-BE49-F238E27FC236}">
                  <a16:creationId xmlns:a16="http://schemas.microsoft.com/office/drawing/2014/main" id="{921BA06E-28B5-422D-82CA-D1192CE646F9}"/>
                </a:ext>
              </a:extLst>
            </p:cNvPr>
            <p:cNvGrpSpPr/>
            <p:nvPr/>
          </p:nvGrpSpPr>
          <p:grpSpPr>
            <a:xfrm>
              <a:off x="3618271" y="946387"/>
              <a:ext cx="4955458" cy="4955459"/>
              <a:chOff x="3618271" y="946387"/>
              <a:chExt cx="4955458" cy="4955459"/>
            </a:xfrm>
          </p:grpSpPr>
          <p:sp>
            <p:nvSpPr>
              <p:cNvPr id="51" name="!! Arc 50">
                <a:extLst>
                  <a:ext uri="{FF2B5EF4-FFF2-40B4-BE49-F238E27FC236}">
                    <a16:creationId xmlns:a16="http://schemas.microsoft.com/office/drawing/2014/main" id="{384F6E78-108C-4BF5-ABAD-EB497B8E650B}"/>
                  </a:ext>
                </a:extLst>
              </p:cNvPr>
              <p:cNvSpPr/>
              <p:nvPr/>
            </p:nvSpPr>
            <p:spPr bwMode="auto">
              <a:xfrm>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5" name="!!people_11" title="Icon of two people with a chat bubble">
                <a:extLst>
                  <a:ext uri="{FF2B5EF4-FFF2-40B4-BE49-F238E27FC236}">
                    <a16:creationId xmlns:a16="http://schemas.microsoft.com/office/drawing/2014/main" id="{0A8AA621-54BF-4803-A36C-86311637A910}"/>
                  </a:ext>
                </a:extLst>
              </p:cNvPr>
              <p:cNvSpPr>
                <a:spLocks noChangeAspect="1" noEditPoints="1"/>
              </p:cNvSpPr>
              <p:nvPr/>
            </p:nvSpPr>
            <p:spPr bwMode="auto">
              <a:xfrm>
                <a:off x="3923959" y="4925752"/>
                <a:ext cx="615981" cy="59153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7" name="!!gear" title="Icon of a gear surrounded by a circle with lines of varying length">
                <a:extLst>
                  <a:ext uri="{FF2B5EF4-FFF2-40B4-BE49-F238E27FC236}">
                    <a16:creationId xmlns:a16="http://schemas.microsoft.com/office/drawing/2014/main" id="{C26FB227-8E49-4426-AA6C-6DC0A05E5169}"/>
                  </a:ext>
                </a:extLst>
              </p:cNvPr>
              <p:cNvSpPr>
                <a:spLocks noChangeAspect="1" noEditPoints="1"/>
              </p:cNvSpPr>
              <p:nvPr/>
            </p:nvSpPr>
            <p:spPr bwMode="auto">
              <a:xfrm>
                <a:off x="7579840" y="1316574"/>
                <a:ext cx="599695" cy="59710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9" name="!!box" title="Icon of a box">
                <a:extLst>
                  <a:ext uri="{FF2B5EF4-FFF2-40B4-BE49-F238E27FC236}">
                    <a16:creationId xmlns:a16="http://schemas.microsoft.com/office/drawing/2014/main" id="{2BDE804C-6B40-4C8B-8CE0-3A80759EEDAF}"/>
                  </a:ext>
                </a:extLst>
              </p:cNvPr>
              <p:cNvSpPr>
                <a:spLocks noChangeAspect="1" noEditPoints="1"/>
              </p:cNvSpPr>
              <p:nvPr/>
            </p:nvSpPr>
            <p:spPr bwMode="auto">
              <a:xfrm>
                <a:off x="4010563" y="1321070"/>
                <a:ext cx="574512" cy="57997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pic>
            <p:nvPicPr>
              <p:cNvPr id="24" name="Graphic 23" descr="Target Audience">
                <a:extLst>
                  <a:ext uri="{FF2B5EF4-FFF2-40B4-BE49-F238E27FC236}">
                    <a16:creationId xmlns:a16="http://schemas.microsoft.com/office/drawing/2014/main" id="{AA04F5B7-E341-43D5-ACD9-FCE56C9E15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4132" y="4743127"/>
                <a:ext cx="969984" cy="969984"/>
              </a:xfrm>
              <a:prstGeom prst="rect">
                <a:avLst/>
              </a:prstGeom>
            </p:spPr>
          </p:pic>
        </p:grpSp>
      </p:grpSp>
      <p:cxnSp>
        <p:nvCxnSpPr>
          <p:cNvPr id="26" name="Straight Connector 25">
            <a:extLst>
              <a:ext uri="{FF2B5EF4-FFF2-40B4-BE49-F238E27FC236}">
                <a16:creationId xmlns:a16="http://schemas.microsoft.com/office/drawing/2014/main" id="{3C105794-22F8-433B-BE72-47227E903DF6}"/>
              </a:ext>
            </a:extLst>
          </p:cNvPr>
          <p:cNvCxnSpPr/>
          <p:nvPr/>
        </p:nvCxnSpPr>
        <p:spPr>
          <a:xfrm rot="18900000">
            <a:off x="4508505" y="4437031"/>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44A88882-C70B-4E18-A7E0-D7D73FF14FCE}"/>
              </a:ext>
            </a:extLst>
          </p:cNvPr>
          <p:cNvCxnSpPr/>
          <p:nvPr/>
        </p:nvCxnSpPr>
        <p:spPr>
          <a:xfrm rot="2700000">
            <a:off x="6497546" y="4437031"/>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EECE5B4E-EBBC-4E97-B370-6CB1B06710C8}"/>
              </a:ext>
            </a:extLst>
          </p:cNvPr>
          <p:cNvCxnSpPr/>
          <p:nvPr/>
        </p:nvCxnSpPr>
        <p:spPr>
          <a:xfrm rot="2700000">
            <a:off x="4508505" y="2447989"/>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4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BFAC447-534B-483E-AD06-0553049FE2C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774" y="18744"/>
            <a:ext cx="12192000" cy="6858000"/>
          </a:xfrm>
          <a:prstGeom prst="rect">
            <a:avLst/>
          </a:prstGeom>
        </p:spPr>
      </p:pic>
      <p:sp>
        <p:nvSpPr>
          <p:cNvPr id="26" name="Rectangle 25">
            <a:extLst>
              <a:ext uri="{FF2B5EF4-FFF2-40B4-BE49-F238E27FC236}">
                <a16:creationId xmlns:a16="http://schemas.microsoft.com/office/drawing/2014/main" id="{7D62E889-7A74-4B0A-A9F9-34BEDFE9F7F9}"/>
              </a:ext>
            </a:extLst>
          </p:cNvPr>
          <p:cNvSpPr/>
          <p:nvPr/>
        </p:nvSpPr>
        <p:spPr>
          <a:xfrm>
            <a:off x="0" y="18744"/>
            <a:ext cx="12205774" cy="6858000"/>
          </a:xfrm>
          <a:prstGeom prst="rect">
            <a:avLst/>
          </a:prstGeom>
          <a:solidFill>
            <a:schemeClr val="tx1">
              <a:alpha val="78000"/>
            </a:schemeClr>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9FA067FF-2F56-4768-8085-5FA87023359E}"/>
              </a:ext>
            </a:extLst>
          </p:cNvPr>
          <p:cNvSpPr/>
          <p:nvPr/>
        </p:nvSpPr>
        <p:spPr>
          <a:xfrm>
            <a:off x="589499" y="5896173"/>
            <a:ext cx="11026776" cy="492443"/>
          </a:xfrm>
          <a:prstGeom prst="rect">
            <a:avLst/>
          </a:prstGeom>
          <a:solidFill>
            <a:schemeClr val="bg1">
              <a:alpha val="0"/>
            </a:schemeClr>
          </a:solidFill>
          <a:ln w="10795" cap="flat" cmpd="sng" algn="ctr">
            <a:noFill/>
            <a:prstDash val="solid"/>
          </a:ln>
          <a:effectLst/>
        </p:spPr>
        <p:txBody>
          <a:bodyPr spcFirstLastPara="0" vert="horz" wrap="square" lIns="0" tIns="91440" rIns="0" bIns="91440" numCol="1" spcCol="1270" anchor="ctr" anchorCtr="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Power Platform</a:t>
            </a:r>
          </a:p>
        </p:txBody>
      </p:sp>
      <p:sp>
        <p:nvSpPr>
          <p:cNvPr id="86" name="Arc 85">
            <a:extLst>
              <a:ext uri="{FF2B5EF4-FFF2-40B4-BE49-F238E27FC236}">
                <a16:creationId xmlns:a16="http://schemas.microsoft.com/office/drawing/2014/main" id="{66397D9F-E373-464B-AB6D-864DA35FAF61}"/>
              </a:ext>
            </a:extLst>
          </p:cNvPr>
          <p:cNvSpPr/>
          <p:nvPr/>
        </p:nvSpPr>
        <p:spPr>
          <a:xfrm>
            <a:off x="4334912" y="2089087"/>
            <a:ext cx="3508403" cy="3508402"/>
          </a:xfrm>
          <a:prstGeom prst="arc">
            <a:avLst>
              <a:gd name="adj1" fmla="val 16146552"/>
              <a:gd name="adj2" fmla="val 4864133"/>
            </a:avLst>
          </a:prstGeom>
          <a:noFill/>
          <a:ln w="28575" cap="flat" cmpd="sng" algn="ctr">
            <a:solidFill>
              <a:srgbClr val="50E6FF"/>
            </a:solidFill>
            <a:prstDash val="solid"/>
            <a:headEnd type="none" w="sm" len="sm"/>
            <a:tailEnd type="none" w="sm" len="sm"/>
          </a:ln>
          <a:effectLst/>
        </p:spPr>
      </p:sp>
      <p:sp>
        <p:nvSpPr>
          <p:cNvPr id="87" name="Arc 86">
            <a:extLst>
              <a:ext uri="{FF2B5EF4-FFF2-40B4-BE49-F238E27FC236}">
                <a16:creationId xmlns:a16="http://schemas.microsoft.com/office/drawing/2014/main" id="{041B7BA2-5ECB-4C79-B48D-B594FDE30FA1}"/>
              </a:ext>
            </a:extLst>
          </p:cNvPr>
          <p:cNvSpPr/>
          <p:nvPr/>
        </p:nvSpPr>
        <p:spPr>
          <a:xfrm flipH="1">
            <a:off x="4355572" y="2091153"/>
            <a:ext cx="3508403" cy="3508402"/>
          </a:xfrm>
          <a:prstGeom prst="arc">
            <a:avLst>
              <a:gd name="adj1" fmla="val 16086746"/>
              <a:gd name="adj2" fmla="val 4905632"/>
            </a:avLst>
          </a:prstGeom>
          <a:noFill/>
          <a:ln w="28575" cap="flat" cmpd="sng" algn="ctr">
            <a:solidFill>
              <a:srgbClr val="50E6FF"/>
            </a:solidFill>
            <a:prstDash val="solid"/>
            <a:headEnd type="none" w="sm" len="sm"/>
            <a:tailEnd type="none" w="sm" len="sm"/>
          </a:ln>
          <a:effectLst/>
        </p:spPr>
      </p:sp>
      <p:grpSp>
        <p:nvGrpSpPr>
          <p:cNvPr id="95" name="Group 94">
            <a:extLst>
              <a:ext uri="{FF2B5EF4-FFF2-40B4-BE49-F238E27FC236}">
                <a16:creationId xmlns:a16="http://schemas.microsoft.com/office/drawing/2014/main" id="{8D228C10-F746-4B70-9EC5-0C3158C58652}"/>
              </a:ext>
            </a:extLst>
          </p:cNvPr>
          <p:cNvGrpSpPr/>
          <p:nvPr/>
        </p:nvGrpSpPr>
        <p:grpSpPr>
          <a:xfrm>
            <a:off x="5824308" y="5281224"/>
            <a:ext cx="539337" cy="539337"/>
            <a:chOff x="5779322" y="5244548"/>
            <a:chExt cx="539337" cy="539337"/>
          </a:xfrm>
        </p:grpSpPr>
        <p:sp>
          <p:nvSpPr>
            <p:cNvPr id="144" name="Oval 143">
              <a:extLst>
                <a:ext uri="{FF2B5EF4-FFF2-40B4-BE49-F238E27FC236}">
                  <a16:creationId xmlns:a16="http://schemas.microsoft.com/office/drawing/2014/main" id="{8C95B21B-B39F-489D-9DD3-927D918D7F59}"/>
                </a:ext>
              </a:extLst>
            </p:cNvPr>
            <p:cNvSpPr/>
            <p:nvPr/>
          </p:nvSpPr>
          <p:spPr>
            <a:xfrm flipH="1">
              <a:off x="5779322" y="5244548"/>
              <a:ext cx="539337" cy="539337"/>
            </a:xfrm>
            <a:prstGeom prst="ellipse">
              <a:avLst/>
            </a:prstGeom>
            <a:solidFill>
              <a:srgbClr val="30E5D0"/>
            </a:solidFill>
            <a:ln w="10795" cap="flat" cmpd="sng" algn="ctr">
              <a:noFill/>
              <a:prstDash val="solid"/>
            </a:ln>
            <a:effectLst>
              <a:outerShdw blurRad="190500" dist="38100" dir="2700000" algn="tl" rotWithShape="0">
                <a:prstClr val="black">
                  <a:alpha val="25000"/>
                </a:prstClr>
              </a:outerShdw>
            </a:effectLst>
          </p:spPr>
        </p:sp>
        <p:grpSp>
          <p:nvGrpSpPr>
            <p:cNvPr id="145" name="Group 144">
              <a:extLst>
                <a:ext uri="{FF2B5EF4-FFF2-40B4-BE49-F238E27FC236}">
                  <a16:creationId xmlns:a16="http://schemas.microsoft.com/office/drawing/2014/main" id="{311EB298-5F23-417E-972A-0F6362413BD2}"/>
                </a:ext>
              </a:extLst>
            </p:cNvPr>
            <p:cNvGrpSpPr/>
            <p:nvPr/>
          </p:nvGrpSpPr>
          <p:grpSpPr>
            <a:xfrm>
              <a:off x="5905463" y="5374242"/>
              <a:ext cx="287108" cy="279955"/>
              <a:chOff x="11714105" y="1452088"/>
              <a:chExt cx="462104" cy="450590"/>
            </a:xfrm>
          </p:grpSpPr>
          <p:sp>
            <p:nvSpPr>
              <p:cNvPr id="146" name="Freeform: Shape 145">
                <a:extLst>
                  <a:ext uri="{FF2B5EF4-FFF2-40B4-BE49-F238E27FC236}">
                    <a16:creationId xmlns:a16="http://schemas.microsoft.com/office/drawing/2014/main" id="{E59E6E56-9456-44F2-A6C9-7F36B190630A}"/>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7" name="Freeform: Shape 146">
                <a:extLst>
                  <a:ext uri="{FF2B5EF4-FFF2-40B4-BE49-F238E27FC236}">
                    <a16:creationId xmlns:a16="http://schemas.microsoft.com/office/drawing/2014/main" id="{419BF92D-6143-4F31-97B4-5A8F2F5B27B4}"/>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8" name="Freeform: Shape 147">
                <a:extLst>
                  <a:ext uri="{FF2B5EF4-FFF2-40B4-BE49-F238E27FC236}">
                    <a16:creationId xmlns:a16="http://schemas.microsoft.com/office/drawing/2014/main" id="{E975CC30-D678-4322-9E0E-F14B0D0E543F}"/>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grpSp>
        <p:nvGrpSpPr>
          <p:cNvPr id="6" name="Group 5">
            <a:extLst>
              <a:ext uri="{FF2B5EF4-FFF2-40B4-BE49-F238E27FC236}">
                <a16:creationId xmlns:a16="http://schemas.microsoft.com/office/drawing/2014/main" id="{04468821-ACAA-4B50-837C-C91D70B5BC9A}"/>
              </a:ext>
            </a:extLst>
          </p:cNvPr>
          <p:cNvGrpSpPr/>
          <p:nvPr/>
        </p:nvGrpSpPr>
        <p:grpSpPr>
          <a:xfrm>
            <a:off x="1326186" y="2908407"/>
            <a:ext cx="3446250" cy="539337"/>
            <a:chOff x="1546967" y="2395352"/>
            <a:chExt cx="3446250" cy="539337"/>
          </a:xfrm>
        </p:grpSpPr>
        <p:sp>
          <p:nvSpPr>
            <p:cNvPr id="96" name="Oval 95">
              <a:extLst>
                <a:ext uri="{FF2B5EF4-FFF2-40B4-BE49-F238E27FC236}">
                  <a16:creationId xmlns:a16="http://schemas.microsoft.com/office/drawing/2014/main" id="{464DD6CD-18CC-4A53-99F7-8955D5BEB860}"/>
                </a:ext>
              </a:extLst>
            </p:cNvPr>
            <p:cNvSpPr/>
            <p:nvPr/>
          </p:nvSpPr>
          <p:spPr>
            <a:xfrm>
              <a:off x="4453880" y="2395352"/>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7" name="Financial_E7BB" title="Icon of a chart made of vertical lines with a line tracing the top of each, turning into an arrow pointing up">
              <a:extLst>
                <a:ext uri="{FF2B5EF4-FFF2-40B4-BE49-F238E27FC236}">
                  <a16:creationId xmlns:a16="http://schemas.microsoft.com/office/drawing/2014/main" id="{DF3E6B79-83E0-40D0-990F-A2D833687C7A}"/>
                </a:ext>
              </a:extLst>
            </p:cNvPr>
            <p:cNvSpPr>
              <a:spLocks noChangeAspect="1" noEditPoints="1"/>
            </p:cNvSpPr>
            <p:nvPr/>
          </p:nvSpPr>
          <p:spPr bwMode="auto">
            <a:xfrm>
              <a:off x="4592403" y="2548035"/>
              <a:ext cx="262290" cy="23397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3" name="Freeform: Shape 102">
              <a:extLst>
                <a:ext uri="{FF2B5EF4-FFF2-40B4-BE49-F238E27FC236}">
                  <a16:creationId xmlns:a16="http://schemas.microsoft.com/office/drawing/2014/main" id="{B3FF0804-0F30-4EB7-8E85-9C4A2EB0FEAB}"/>
                </a:ext>
              </a:extLst>
            </p:cNvPr>
            <p:cNvSpPr/>
            <p:nvPr/>
          </p:nvSpPr>
          <p:spPr>
            <a:xfrm>
              <a:off x="1546967" y="2483666"/>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Marketing</a:t>
              </a:r>
            </a:p>
          </p:txBody>
        </p:sp>
      </p:grpSp>
      <p:grpSp>
        <p:nvGrpSpPr>
          <p:cNvPr id="8" name="Group 7">
            <a:extLst>
              <a:ext uri="{FF2B5EF4-FFF2-40B4-BE49-F238E27FC236}">
                <a16:creationId xmlns:a16="http://schemas.microsoft.com/office/drawing/2014/main" id="{76BA3D64-0B9B-401C-A9C7-0C79D177957D}"/>
              </a:ext>
            </a:extLst>
          </p:cNvPr>
          <p:cNvGrpSpPr/>
          <p:nvPr/>
        </p:nvGrpSpPr>
        <p:grpSpPr>
          <a:xfrm>
            <a:off x="7452750" y="2908407"/>
            <a:ext cx="3204990" cy="539337"/>
            <a:chOff x="7552411" y="3597304"/>
            <a:chExt cx="3204990" cy="539337"/>
          </a:xfrm>
        </p:grpSpPr>
        <p:sp>
          <p:nvSpPr>
            <p:cNvPr id="98" name="Oval 97">
              <a:extLst>
                <a:ext uri="{FF2B5EF4-FFF2-40B4-BE49-F238E27FC236}">
                  <a16:creationId xmlns:a16="http://schemas.microsoft.com/office/drawing/2014/main" id="{1C11E1D9-8F6B-47FE-BFD8-89791B6840D5}"/>
                </a:ext>
              </a:extLst>
            </p:cNvPr>
            <p:cNvSpPr/>
            <p:nvPr/>
          </p:nvSpPr>
          <p:spPr>
            <a:xfrm>
              <a:off x="7552411"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9" name="building_5" title="Icon of a building with columns in a row and a triangular top">
              <a:extLst>
                <a:ext uri="{FF2B5EF4-FFF2-40B4-BE49-F238E27FC236}">
                  <a16:creationId xmlns:a16="http://schemas.microsoft.com/office/drawing/2014/main" id="{B6EE6EEF-6E3B-4392-9E97-5F8C1F8CB023}"/>
                </a:ext>
              </a:extLst>
            </p:cNvPr>
            <p:cNvSpPr>
              <a:spLocks noChangeAspect="1" noEditPoints="1"/>
            </p:cNvSpPr>
            <p:nvPr/>
          </p:nvSpPr>
          <p:spPr bwMode="auto">
            <a:xfrm>
              <a:off x="7692339" y="3755843"/>
              <a:ext cx="259480" cy="2222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4" name="Freeform: Shape 103">
              <a:extLst>
                <a:ext uri="{FF2B5EF4-FFF2-40B4-BE49-F238E27FC236}">
                  <a16:creationId xmlns:a16="http://schemas.microsoft.com/office/drawing/2014/main" id="{0A53B93A-16F3-464A-BD97-FB3B5498036C}"/>
                </a:ext>
              </a:extLst>
            </p:cNvPr>
            <p:cNvSpPr/>
            <p:nvPr/>
          </p:nvSpPr>
          <p:spPr>
            <a:xfrm>
              <a:off x="8299371" y="3719609"/>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grpSp>
      <p:grpSp>
        <p:nvGrpSpPr>
          <p:cNvPr id="12" name="Group 11">
            <a:extLst>
              <a:ext uri="{FF2B5EF4-FFF2-40B4-BE49-F238E27FC236}">
                <a16:creationId xmlns:a16="http://schemas.microsoft.com/office/drawing/2014/main" id="{C9BDAC31-B890-4783-8788-B007547E59C8}"/>
              </a:ext>
            </a:extLst>
          </p:cNvPr>
          <p:cNvGrpSpPr/>
          <p:nvPr/>
        </p:nvGrpSpPr>
        <p:grpSpPr>
          <a:xfrm>
            <a:off x="7514992" y="3846983"/>
            <a:ext cx="3445396" cy="539337"/>
            <a:chOff x="7100080" y="4752749"/>
            <a:chExt cx="3445396" cy="539337"/>
          </a:xfrm>
        </p:grpSpPr>
        <p:sp>
          <p:nvSpPr>
            <p:cNvPr id="100" name="Oval 99">
              <a:extLst>
                <a:ext uri="{FF2B5EF4-FFF2-40B4-BE49-F238E27FC236}">
                  <a16:creationId xmlns:a16="http://schemas.microsoft.com/office/drawing/2014/main" id="{B2A0AC36-FBE3-49C1-8C94-02B7CCF71AF5}"/>
                </a:ext>
              </a:extLst>
            </p:cNvPr>
            <p:cNvSpPr/>
            <p:nvPr/>
          </p:nvSpPr>
          <p:spPr>
            <a:xfrm>
              <a:off x="7100080" y="4752749"/>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96B43622-42FD-423F-9289-B71BE489002E}"/>
                </a:ext>
              </a:extLst>
            </p:cNvPr>
            <p:cNvGrpSpPr/>
            <p:nvPr/>
          </p:nvGrpSpPr>
          <p:grpSpPr>
            <a:xfrm>
              <a:off x="7223839" y="4852538"/>
              <a:ext cx="291818" cy="339758"/>
              <a:chOff x="6123981" y="-3806466"/>
              <a:chExt cx="370081" cy="430876"/>
            </a:xfrm>
          </p:grpSpPr>
          <p:sp>
            <p:nvSpPr>
              <p:cNvPr id="138" name="Freeform: Shape 137">
                <a:extLst>
                  <a:ext uri="{FF2B5EF4-FFF2-40B4-BE49-F238E27FC236}">
                    <a16:creationId xmlns:a16="http://schemas.microsoft.com/office/drawing/2014/main" id="{CB99E8BA-BAFF-4781-9CEE-2BDA82C12BC3}"/>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9" name="Freeform: Shape 138">
                <a:extLst>
                  <a:ext uri="{FF2B5EF4-FFF2-40B4-BE49-F238E27FC236}">
                    <a16:creationId xmlns:a16="http://schemas.microsoft.com/office/drawing/2014/main" id="{B0486349-88D3-4FDB-A6F5-E041A7D142F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0" name="Freeform: Shape 139">
                <a:extLst>
                  <a:ext uri="{FF2B5EF4-FFF2-40B4-BE49-F238E27FC236}">
                    <a16:creationId xmlns:a16="http://schemas.microsoft.com/office/drawing/2014/main" id="{48967461-72BC-4EB2-B174-867E5F15CFAE}"/>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41" name="Group 140">
                <a:extLst>
                  <a:ext uri="{FF2B5EF4-FFF2-40B4-BE49-F238E27FC236}">
                    <a16:creationId xmlns:a16="http://schemas.microsoft.com/office/drawing/2014/main" id="{89C64825-2C3F-4139-BFE4-687E240121F3}"/>
                  </a:ext>
                </a:extLst>
              </p:cNvPr>
              <p:cNvGrpSpPr/>
              <p:nvPr/>
            </p:nvGrpSpPr>
            <p:grpSpPr>
              <a:xfrm>
                <a:off x="6218498" y="-3679546"/>
                <a:ext cx="180998" cy="186836"/>
                <a:chOff x="6979553" y="4960253"/>
                <a:chExt cx="295275" cy="304800"/>
              </a:xfrm>
            </p:grpSpPr>
            <p:sp>
              <p:nvSpPr>
                <p:cNvPr id="142" name="Freeform: Shape 141">
                  <a:extLst>
                    <a:ext uri="{FF2B5EF4-FFF2-40B4-BE49-F238E27FC236}">
                      <a16:creationId xmlns:a16="http://schemas.microsoft.com/office/drawing/2014/main" id="{947511F1-9254-4256-91C5-515ECCB13CD0}"/>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3" name="Freeform: Shape 142">
                  <a:extLst>
                    <a:ext uri="{FF2B5EF4-FFF2-40B4-BE49-F238E27FC236}">
                      <a16:creationId xmlns:a16="http://schemas.microsoft.com/office/drawing/2014/main" id="{7DA7932E-8689-4286-BB10-1AF96DF54FCD}"/>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sp>
          <p:nvSpPr>
            <p:cNvPr id="105" name="Freeform: Shape 104">
              <a:extLst>
                <a:ext uri="{FF2B5EF4-FFF2-40B4-BE49-F238E27FC236}">
                  <a16:creationId xmlns:a16="http://schemas.microsoft.com/office/drawing/2014/main" id="{E037F5C2-509D-4E18-BEFA-6BFFAF9C1071}"/>
                </a:ext>
              </a:extLst>
            </p:cNvPr>
            <p:cNvSpPr/>
            <p:nvPr/>
          </p:nvSpPr>
          <p:spPr>
            <a:xfrm>
              <a:off x="7847590"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Supply Chain</a:t>
              </a:r>
            </a:p>
          </p:txBody>
        </p:sp>
      </p:grpSp>
      <p:grpSp>
        <p:nvGrpSpPr>
          <p:cNvPr id="10" name="Group 9">
            <a:extLst>
              <a:ext uri="{FF2B5EF4-FFF2-40B4-BE49-F238E27FC236}">
                <a16:creationId xmlns:a16="http://schemas.microsoft.com/office/drawing/2014/main" id="{CB8F1308-D1F8-4634-8BB7-E0D3E775F616}"/>
              </a:ext>
            </a:extLst>
          </p:cNvPr>
          <p:cNvGrpSpPr/>
          <p:nvPr/>
        </p:nvGrpSpPr>
        <p:grpSpPr>
          <a:xfrm>
            <a:off x="3123234" y="1969831"/>
            <a:ext cx="2697886" cy="539337"/>
            <a:chOff x="3123234" y="1969831"/>
            <a:chExt cx="2697886" cy="539337"/>
          </a:xfrm>
        </p:grpSpPr>
        <p:sp>
          <p:nvSpPr>
            <p:cNvPr id="90" name="Oval 89">
              <a:extLst>
                <a:ext uri="{FF2B5EF4-FFF2-40B4-BE49-F238E27FC236}">
                  <a16:creationId xmlns:a16="http://schemas.microsoft.com/office/drawing/2014/main" id="{720C4778-DBD3-43F1-B507-2F22E976505C}"/>
                </a:ext>
              </a:extLst>
            </p:cNvPr>
            <p:cNvSpPr/>
            <p:nvPr/>
          </p:nvSpPr>
          <p:spPr>
            <a:xfrm flipH="1">
              <a:off x="4943585"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1" name="LineChart_E9E6" title="Icon of a line chart with points of varying heights">
              <a:extLst>
                <a:ext uri="{FF2B5EF4-FFF2-40B4-BE49-F238E27FC236}">
                  <a16:creationId xmlns:a16="http://schemas.microsoft.com/office/drawing/2014/main" id="{6F8917DC-564A-4844-B1F7-6C4607BADB29}"/>
                </a:ext>
              </a:extLst>
            </p:cNvPr>
            <p:cNvSpPr>
              <a:spLocks noChangeAspect="1" noEditPoints="1"/>
            </p:cNvSpPr>
            <p:nvPr/>
          </p:nvSpPr>
          <p:spPr bwMode="auto">
            <a:xfrm>
              <a:off x="5083513" y="2109729"/>
              <a:ext cx="259480" cy="259541"/>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6" name="Freeform: Shape 105">
              <a:extLst>
                <a:ext uri="{FF2B5EF4-FFF2-40B4-BE49-F238E27FC236}">
                  <a16:creationId xmlns:a16="http://schemas.microsoft.com/office/drawing/2014/main" id="{A71D584B-3A3B-4F01-88B5-0087D18B223A}"/>
                </a:ext>
              </a:extLst>
            </p:cNvPr>
            <p:cNvSpPr/>
            <p:nvPr/>
          </p:nvSpPr>
          <p:spPr>
            <a:xfrm flipH="1">
              <a:off x="3123234" y="2085611"/>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Sales</a:t>
              </a:r>
            </a:p>
          </p:txBody>
        </p:sp>
      </p:grpSp>
      <p:grpSp>
        <p:nvGrpSpPr>
          <p:cNvPr id="11" name="Group 10">
            <a:extLst>
              <a:ext uri="{FF2B5EF4-FFF2-40B4-BE49-F238E27FC236}">
                <a16:creationId xmlns:a16="http://schemas.microsoft.com/office/drawing/2014/main" id="{00507952-F600-469B-8CF7-BD6258822A4C}"/>
              </a:ext>
            </a:extLst>
          </p:cNvPr>
          <p:cNvGrpSpPr/>
          <p:nvPr/>
        </p:nvGrpSpPr>
        <p:grpSpPr>
          <a:xfrm>
            <a:off x="6709080" y="1969831"/>
            <a:ext cx="3171406" cy="539337"/>
            <a:chOff x="6709080" y="1969831"/>
            <a:chExt cx="3171406" cy="539337"/>
          </a:xfrm>
        </p:grpSpPr>
        <p:sp>
          <p:nvSpPr>
            <p:cNvPr id="93" name="Oval 92">
              <a:extLst>
                <a:ext uri="{FF2B5EF4-FFF2-40B4-BE49-F238E27FC236}">
                  <a16:creationId xmlns:a16="http://schemas.microsoft.com/office/drawing/2014/main" id="{23D97ED5-1443-4135-9EAC-04D0D1751D94}"/>
                </a:ext>
              </a:extLst>
            </p:cNvPr>
            <p:cNvSpPr/>
            <p:nvPr/>
          </p:nvSpPr>
          <p:spPr>
            <a:xfrm flipH="1">
              <a:off x="6709080"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4" name="manager" title="Icon of three people with lines connecting them">
              <a:extLst>
                <a:ext uri="{FF2B5EF4-FFF2-40B4-BE49-F238E27FC236}">
                  <a16:creationId xmlns:a16="http://schemas.microsoft.com/office/drawing/2014/main" id="{4F982B38-73E3-4630-9D77-F9B3A67B0C65}"/>
                </a:ext>
              </a:extLst>
            </p:cNvPr>
            <p:cNvSpPr>
              <a:spLocks noChangeAspect="1" noEditPoints="1"/>
            </p:cNvSpPr>
            <p:nvPr/>
          </p:nvSpPr>
          <p:spPr bwMode="auto">
            <a:xfrm>
              <a:off x="6849008" y="2108729"/>
              <a:ext cx="259480" cy="2615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7" name="Freeform: Shape 106">
              <a:extLst>
                <a:ext uri="{FF2B5EF4-FFF2-40B4-BE49-F238E27FC236}">
                  <a16:creationId xmlns:a16="http://schemas.microsoft.com/office/drawing/2014/main" id="{E59A86E2-E458-4C3B-8377-5FA99B96B3F2}"/>
                </a:ext>
              </a:extLst>
            </p:cNvPr>
            <p:cNvSpPr/>
            <p:nvPr/>
          </p:nvSpPr>
          <p:spPr>
            <a:xfrm flipH="1">
              <a:off x="7422456" y="2085611"/>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Talent</a:t>
              </a:r>
            </a:p>
          </p:txBody>
        </p:sp>
      </p:grpSp>
      <p:grpSp>
        <p:nvGrpSpPr>
          <p:cNvPr id="7" name="Group 6">
            <a:extLst>
              <a:ext uri="{FF2B5EF4-FFF2-40B4-BE49-F238E27FC236}">
                <a16:creationId xmlns:a16="http://schemas.microsoft.com/office/drawing/2014/main" id="{07B4A8C9-4C60-4C9E-A75B-767CFCAE6A63}"/>
              </a:ext>
            </a:extLst>
          </p:cNvPr>
          <p:cNvGrpSpPr/>
          <p:nvPr/>
        </p:nvGrpSpPr>
        <p:grpSpPr>
          <a:xfrm>
            <a:off x="1258147" y="3846983"/>
            <a:ext cx="3433231" cy="539337"/>
            <a:chOff x="1194373" y="3597304"/>
            <a:chExt cx="3433231" cy="539337"/>
          </a:xfrm>
        </p:grpSpPr>
        <p:sp>
          <p:nvSpPr>
            <p:cNvPr id="88" name="Oval 87">
              <a:extLst>
                <a:ext uri="{FF2B5EF4-FFF2-40B4-BE49-F238E27FC236}">
                  <a16:creationId xmlns:a16="http://schemas.microsoft.com/office/drawing/2014/main" id="{EB0852E1-0DA4-4BB8-A1E9-9482F8CB44A7}"/>
                </a:ext>
              </a:extLst>
            </p:cNvPr>
            <p:cNvSpPr/>
            <p:nvPr/>
          </p:nvSpPr>
          <p:spPr>
            <a:xfrm flipH="1">
              <a:off x="4088267"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89" name="Freeform 96" title="Icon of a gear with a wrench">
              <a:extLst>
                <a:ext uri="{FF2B5EF4-FFF2-40B4-BE49-F238E27FC236}">
                  <a16:creationId xmlns:a16="http://schemas.microsoft.com/office/drawing/2014/main" id="{DFFB8B15-8EBC-4349-899B-FBBE09F649AF}"/>
                </a:ext>
              </a:extLst>
            </p:cNvPr>
            <p:cNvSpPr>
              <a:spLocks noChangeAspect="1" noEditPoints="1"/>
            </p:cNvSpPr>
            <p:nvPr/>
          </p:nvSpPr>
          <p:spPr bwMode="auto">
            <a:xfrm>
              <a:off x="4205340" y="3726468"/>
              <a:ext cx="305191" cy="28100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98F6C533-63F9-40A3-8717-6B04741AC5F8}"/>
                </a:ext>
              </a:extLst>
            </p:cNvPr>
            <p:cNvSpPr/>
            <p:nvPr/>
          </p:nvSpPr>
          <p:spPr>
            <a:xfrm flipH="1">
              <a:off x="1194373" y="371960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Service</a:t>
              </a:r>
            </a:p>
          </p:txBody>
        </p:sp>
      </p:grpSp>
      <p:grpSp>
        <p:nvGrpSpPr>
          <p:cNvPr id="13" name="Group 12">
            <a:extLst>
              <a:ext uri="{FF2B5EF4-FFF2-40B4-BE49-F238E27FC236}">
                <a16:creationId xmlns:a16="http://schemas.microsoft.com/office/drawing/2014/main" id="{E4A84657-44CA-4819-82DF-30184EC1FBFF}"/>
              </a:ext>
            </a:extLst>
          </p:cNvPr>
          <p:cNvGrpSpPr/>
          <p:nvPr/>
        </p:nvGrpSpPr>
        <p:grpSpPr>
          <a:xfrm>
            <a:off x="1687153" y="4785559"/>
            <a:ext cx="3487699" cy="539337"/>
            <a:chOff x="1632066" y="4752749"/>
            <a:chExt cx="3487699" cy="539337"/>
          </a:xfrm>
        </p:grpSpPr>
        <p:sp>
          <p:nvSpPr>
            <p:cNvPr id="102" name="Oval 101">
              <a:extLst>
                <a:ext uri="{FF2B5EF4-FFF2-40B4-BE49-F238E27FC236}">
                  <a16:creationId xmlns:a16="http://schemas.microsoft.com/office/drawing/2014/main" id="{4A31FF20-C790-49C6-A211-B9BE520A44D8}"/>
                </a:ext>
              </a:extLst>
            </p:cNvPr>
            <p:cNvSpPr/>
            <p:nvPr/>
          </p:nvSpPr>
          <p:spPr>
            <a:xfrm>
              <a:off x="4580428" y="4752749"/>
              <a:ext cx="539337" cy="539337"/>
            </a:xfrm>
            <a:prstGeom prst="ellipse">
              <a:avLst/>
            </a:prstGeom>
            <a:solidFill>
              <a:srgbClr val="FFFFFF"/>
            </a:solidFill>
            <a:ln w="10795" cap="flat" cmpd="sng" algn="ctr">
              <a:noFill/>
              <a:prstDash val="solid"/>
            </a:ln>
            <a:effectLst/>
          </p:spPr>
        </p:sp>
        <p:sp>
          <p:nvSpPr>
            <p:cNvPr id="109" name="Freeform: Shape 108">
              <a:extLst>
                <a:ext uri="{FF2B5EF4-FFF2-40B4-BE49-F238E27FC236}">
                  <a16:creationId xmlns:a16="http://schemas.microsoft.com/office/drawing/2014/main" id="{CA590B05-A9A7-4A4B-B111-950DD50778CC}"/>
                </a:ext>
              </a:extLst>
            </p:cNvPr>
            <p:cNvSpPr/>
            <p:nvPr/>
          </p:nvSpPr>
          <p:spPr>
            <a:xfrm>
              <a:off x="1632066"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Commerce</a:t>
              </a:r>
            </a:p>
          </p:txBody>
        </p:sp>
        <p:sp>
          <p:nvSpPr>
            <p:cNvPr id="111" name="globe_6" title="Icon of a monitor in front of a sphere made of lines">
              <a:extLst>
                <a:ext uri="{FF2B5EF4-FFF2-40B4-BE49-F238E27FC236}">
                  <a16:creationId xmlns:a16="http://schemas.microsoft.com/office/drawing/2014/main" id="{8C4C3FA6-9322-421E-AA43-963687C8869D}"/>
                </a:ext>
              </a:extLst>
            </p:cNvPr>
            <p:cNvSpPr>
              <a:spLocks noChangeAspect="1" noEditPoints="1"/>
            </p:cNvSpPr>
            <p:nvPr/>
          </p:nvSpPr>
          <p:spPr bwMode="auto">
            <a:xfrm>
              <a:off x="4698316" y="4859822"/>
              <a:ext cx="303561" cy="3251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13" name="Oval 112">
            <a:extLst>
              <a:ext uri="{FF2B5EF4-FFF2-40B4-BE49-F238E27FC236}">
                <a16:creationId xmlns:a16="http://schemas.microsoft.com/office/drawing/2014/main" id="{83D5629C-E572-470A-A7DB-96703F119F1C}"/>
              </a:ext>
            </a:extLst>
          </p:cNvPr>
          <p:cNvSpPr/>
          <p:nvPr/>
        </p:nvSpPr>
        <p:spPr>
          <a:xfrm flipH="1">
            <a:off x="5824308" y="5281224"/>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grpSp>
        <p:nvGrpSpPr>
          <p:cNvPr id="114" name="Group 113">
            <a:extLst>
              <a:ext uri="{FF2B5EF4-FFF2-40B4-BE49-F238E27FC236}">
                <a16:creationId xmlns:a16="http://schemas.microsoft.com/office/drawing/2014/main" id="{57667163-BD63-4D64-97E4-FDA1501433A2}"/>
              </a:ext>
            </a:extLst>
          </p:cNvPr>
          <p:cNvGrpSpPr/>
          <p:nvPr/>
        </p:nvGrpSpPr>
        <p:grpSpPr>
          <a:xfrm>
            <a:off x="5950449" y="5410918"/>
            <a:ext cx="287108" cy="279955"/>
            <a:chOff x="11714105" y="1452088"/>
            <a:chExt cx="462104" cy="450590"/>
          </a:xfrm>
        </p:grpSpPr>
        <p:sp>
          <p:nvSpPr>
            <p:cNvPr id="115" name="Freeform: Shape 114">
              <a:extLst>
                <a:ext uri="{FF2B5EF4-FFF2-40B4-BE49-F238E27FC236}">
                  <a16:creationId xmlns:a16="http://schemas.microsoft.com/office/drawing/2014/main" id="{323FE194-F89B-49CA-94CC-AD084A06F0BC}"/>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6" name="Freeform: Shape 115">
              <a:extLst>
                <a:ext uri="{FF2B5EF4-FFF2-40B4-BE49-F238E27FC236}">
                  <a16:creationId xmlns:a16="http://schemas.microsoft.com/office/drawing/2014/main" id="{5C19C768-4D3B-49F0-842B-6AD11D8C60AE}"/>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7" name="Freeform: Shape 116">
              <a:extLst>
                <a:ext uri="{FF2B5EF4-FFF2-40B4-BE49-F238E27FC236}">
                  <a16:creationId xmlns:a16="http://schemas.microsoft.com/office/drawing/2014/main" id="{9584C6BE-36E6-4E7D-B3BA-49C66EFD83F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49" name="Title 2">
            <a:extLst>
              <a:ext uri="{FF2B5EF4-FFF2-40B4-BE49-F238E27FC236}">
                <a16:creationId xmlns:a16="http://schemas.microsoft.com/office/drawing/2014/main" id="{D8705864-8746-4ECA-8B1F-ACAF8124E3B7}"/>
              </a:ext>
            </a:extLst>
          </p:cNvPr>
          <p:cNvSpPr txBox="1">
            <a:spLocks/>
          </p:cNvSpPr>
          <p:nvPr/>
        </p:nvSpPr>
        <p:spPr>
          <a:xfrm>
            <a:off x="587375" y="330200"/>
            <a:ext cx="11017250" cy="55403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algn="ctr">
              <a:defRPr/>
            </a:pPr>
            <a:r>
              <a:rPr lang="en-US" sz="3600" b="1" dirty="0">
                <a:solidFill>
                  <a:srgbClr val="50E6FF"/>
                </a:solidFill>
                <a:latin typeface="Segoe UI Semibold" panose="020B0702040204020203" pitchFamily="34" charset="0"/>
                <a:cs typeface="Segoe UI Semibold" panose="020B0702040204020203" pitchFamily="34" charset="0"/>
              </a:rPr>
              <a:t>Dynamics 365</a:t>
            </a:r>
            <a:endParaRPr lang="en-US" sz="3600" dirty="0">
              <a:solidFill>
                <a:srgbClr val="50E6FF"/>
              </a:solidFill>
            </a:endParaRP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chemeClr val="bg1"/>
                </a:solidFill>
                <a:effectLst/>
                <a:uLnTx/>
                <a:uFillTx/>
                <a:latin typeface="Segoe UI Semibold"/>
                <a:ea typeface="+mn-ea"/>
                <a:cs typeface="Segoe UI" pitchFamily="34" charset="0"/>
              </a:rPr>
              <a:t>The world’s connected AI business cloud</a:t>
            </a:r>
          </a:p>
        </p:txBody>
      </p:sp>
      <p:grpSp>
        <p:nvGrpSpPr>
          <p:cNvPr id="9" name="Group 8">
            <a:extLst>
              <a:ext uri="{FF2B5EF4-FFF2-40B4-BE49-F238E27FC236}">
                <a16:creationId xmlns:a16="http://schemas.microsoft.com/office/drawing/2014/main" id="{CF403E6F-32A0-4423-9DE6-CD5DB4C4B2BC}"/>
              </a:ext>
            </a:extLst>
          </p:cNvPr>
          <p:cNvGrpSpPr/>
          <p:nvPr/>
        </p:nvGrpSpPr>
        <p:grpSpPr>
          <a:xfrm>
            <a:off x="7100957" y="4785559"/>
            <a:ext cx="3859431" cy="539337"/>
            <a:chOff x="4725767" y="2082162"/>
            <a:chExt cx="3859431" cy="539337"/>
          </a:xfrm>
        </p:grpSpPr>
        <p:sp>
          <p:nvSpPr>
            <p:cNvPr id="63" name="Freeform: Shape 62">
              <a:extLst>
                <a:ext uri="{FF2B5EF4-FFF2-40B4-BE49-F238E27FC236}">
                  <a16:creationId xmlns:a16="http://schemas.microsoft.com/office/drawing/2014/main" id="{E536EBA3-70B2-43F6-BB2D-590CD48BCDD6}"/>
                </a:ext>
              </a:extLst>
            </p:cNvPr>
            <p:cNvSpPr/>
            <p:nvPr/>
          </p:nvSpPr>
          <p:spPr>
            <a:xfrm>
              <a:off x="5057261" y="2187066"/>
              <a:ext cx="3527937"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Segoe UI Semibold"/>
                  <a:ea typeface="+mn-ea"/>
                  <a:cs typeface="Segoe UI" pitchFamily="34" charset="0"/>
                </a:rPr>
                <a:t>Project Service Automation</a:t>
              </a:r>
            </a:p>
          </p:txBody>
        </p:sp>
        <p:grpSp>
          <p:nvGrpSpPr>
            <p:cNvPr id="3" name="Group 2">
              <a:extLst>
                <a:ext uri="{FF2B5EF4-FFF2-40B4-BE49-F238E27FC236}">
                  <a16:creationId xmlns:a16="http://schemas.microsoft.com/office/drawing/2014/main" id="{018704CB-E0CF-4BFF-AD60-BE107A70E730}"/>
                </a:ext>
              </a:extLst>
            </p:cNvPr>
            <p:cNvGrpSpPr/>
            <p:nvPr/>
          </p:nvGrpSpPr>
          <p:grpSpPr>
            <a:xfrm>
              <a:off x="4725767" y="2082162"/>
              <a:ext cx="539337" cy="539337"/>
              <a:chOff x="-77972" y="2588813"/>
              <a:chExt cx="539337" cy="539337"/>
            </a:xfrm>
          </p:grpSpPr>
          <p:sp>
            <p:nvSpPr>
              <p:cNvPr id="66" name="Oval 65">
                <a:extLst>
                  <a:ext uri="{FF2B5EF4-FFF2-40B4-BE49-F238E27FC236}">
                    <a16:creationId xmlns:a16="http://schemas.microsoft.com/office/drawing/2014/main" id="{DC657CA1-A9B9-41EE-9419-651C58C5F2A1}"/>
                  </a:ext>
                </a:extLst>
              </p:cNvPr>
              <p:cNvSpPr/>
              <p:nvPr/>
            </p:nvSpPr>
            <p:spPr>
              <a:xfrm flipH="1">
                <a:off x="-77972" y="2588813"/>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pic>
            <p:nvPicPr>
              <p:cNvPr id="65" name="Picture 24">
                <a:extLst>
                  <a:ext uri="{FF2B5EF4-FFF2-40B4-BE49-F238E27FC236}">
                    <a16:creationId xmlns:a16="http://schemas.microsoft.com/office/drawing/2014/main" id="{68FA3199-5CB3-4A00-B463-12A45F67D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4" y="2684690"/>
                <a:ext cx="336520" cy="33652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5" name="Arc 184">
            <a:extLst>
              <a:ext uri="{FF2B5EF4-FFF2-40B4-BE49-F238E27FC236}">
                <a16:creationId xmlns:a16="http://schemas.microsoft.com/office/drawing/2014/main" id="{668FC00E-FA31-4D54-9881-E77BC25F2E69}"/>
              </a:ext>
            </a:extLst>
          </p:cNvPr>
          <p:cNvSpPr/>
          <p:nvPr/>
        </p:nvSpPr>
        <p:spPr>
          <a:xfrm>
            <a:off x="5812126" y="3496893"/>
            <a:ext cx="550361" cy="550361"/>
          </a:xfrm>
          <a:prstGeom prst="arc">
            <a:avLst>
              <a:gd name="adj1" fmla="val 603638"/>
              <a:gd name="adj2" fmla="val 10369400"/>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187" name="Straight Connector 186">
            <a:extLst>
              <a:ext uri="{FF2B5EF4-FFF2-40B4-BE49-F238E27FC236}">
                <a16:creationId xmlns:a16="http://schemas.microsoft.com/office/drawing/2014/main" id="{FB1DA46D-086F-443A-BA25-6A69B635BC74}"/>
              </a:ext>
            </a:extLst>
          </p:cNvPr>
          <p:cNvCxnSpPr/>
          <p:nvPr/>
        </p:nvCxnSpPr>
        <p:spPr>
          <a:xfrm rot="18900000">
            <a:off x="6239532" y="3363682"/>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8" name="Straight Connector 187">
            <a:extLst>
              <a:ext uri="{FF2B5EF4-FFF2-40B4-BE49-F238E27FC236}">
                <a16:creationId xmlns:a16="http://schemas.microsoft.com/office/drawing/2014/main" id="{1AF55FAE-A7B9-4A96-8C0D-EFFDB21EC9A6}"/>
              </a:ext>
            </a:extLst>
          </p:cNvPr>
          <p:cNvCxnSpPr/>
          <p:nvPr/>
        </p:nvCxnSpPr>
        <p:spPr>
          <a:xfrm rot="18900000">
            <a:off x="5426739" y="4176475"/>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9" name="Straight Connector 188">
            <a:extLst>
              <a:ext uri="{FF2B5EF4-FFF2-40B4-BE49-F238E27FC236}">
                <a16:creationId xmlns:a16="http://schemas.microsoft.com/office/drawing/2014/main" id="{0587F69E-7E58-4B89-A260-525BFA2101EE}"/>
              </a:ext>
            </a:extLst>
          </p:cNvPr>
          <p:cNvCxnSpPr/>
          <p:nvPr/>
        </p:nvCxnSpPr>
        <p:spPr>
          <a:xfrm rot="2700000">
            <a:off x="6239532" y="4176475"/>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90" name="Straight Connector 189">
            <a:extLst>
              <a:ext uri="{FF2B5EF4-FFF2-40B4-BE49-F238E27FC236}">
                <a16:creationId xmlns:a16="http://schemas.microsoft.com/office/drawing/2014/main" id="{08B2E2F1-747F-4B46-8B86-5A0459BF6A0B}"/>
              </a:ext>
            </a:extLst>
          </p:cNvPr>
          <p:cNvCxnSpPr/>
          <p:nvPr/>
        </p:nvCxnSpPr>
        <p:spPr>
          <a:xfrm rot="2700000">
            <a:off x="5426739" y="3363682"/>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192" name="Arc 191">
            <a:extLst>
              <a:ext uri="{FF2B5EF4-FFF2-40B4-BE49-F238E27FC236}">
                <a16:creationId xmlns:a16="http://schemas.microsoft.com/office/drawing/2014/main" id="{73559B16-694C-422E-A98F-B9688891F6FE}"/>
              </a:ext>
            </a:extLst>
          </p:cNvPr>
          <p:cNvSpPr/>
          <p:nvPr/>
        </p:nvSpPr>
        <p:spPr>
          <a:xfrm>
            <a:off x="5812126" y="3496893"/>
            <a:ext cx="550361" cy="550361"/>
          </a:xfrm>
          <a:prstGeom prst="arc">
            <a:avLst>
              <a:gd name="adj1" fmla="val 11360395"/>
              <a:gd name="adj2" fmla="val 21142794"/>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93" name="Freeform 13" title="Icon of a cloud">
            <a:extLst>
              <a:ext uri="{FF2B5EF4-FFF2-40B4-BE49-F238E27FC236}">
                <a16:creationId xmlns:a16="http://schemas.microsoft.com/office/drawing/2014/main" id="{133CE2A0-304E-4FB3-8A48-CF7F0202A89C}"/>
              </a:ext>
            </a:extLst>
          </p:cNvPr>
          <p:cNvSpPr>
            <a:spLocks noChangeAspect="1"/>
          </p:cNvSpPr>
          <p:nvPr/>
        </p:nvSpPr>
        <p:spPr bwMode="auto">
          <a:xfrm>
            <a:off x="5925608" y="3683372"/>
            <a:ext cx="323396" cy="17740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F89BB61B-9863-4814-B737-943CA497AAAA}"/>
              </a:ext>
            </a:extLst>
          </p:cNvPr>
          <p:cNvGrpSpPr/>
          <p:nvPr/>
        </p:nvGrpSpPr>
        <p:grpSpPr>
          <a:xfrm>
            <a:off x="5043032" y="2768384"/>
            <a:ext cx="2092162" cy="2096286"/>
            <a:chOff x="3618271" y="946387"/>
            <a:chExt cx="4955458" cy="4965226"/>
          </a:xfrm>
        </p:grpSpPr>
        <p:sp>
          <p:nvSpPr>
            <p:cNvPr id="225" name="!! Arc 51">
              <a:extLst>
                <a:ext uri="{FF2B5EF4-FFF2-40B4-BE49-F238E27FC236}">
                  <a16:creationId xmlns:a16="http://schemas.microsoft.com/office/drawing/2014/main" id="{B72B5E7C-9769-463E-ADF8-AB8BA15EB7D5}"/>
                </a:ext>
              </a:extLst>
            </p:cNvPr>
            <p:cNvSpPr/>
            <p:nvPr/>
          </p:nvSpPr>
          <p:spPr bwMode="auto">
            <a:xfrm rot="10800000">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26" name="!! Arc 52">
              <a:extLst>
                <a:ext uri="{FF2B5EF4-FFF2-40B4-BE49-F238E27FC236}">
                  <a16:creationId xmlns:a16="http://schemas.microsoft.com/office/drawing/2014/main" id="{39F0A9F7-19B9-4ED0-98D9-086F74E7D5BB}"/>
                </a:ext>
              </a:extLst>
            </p:cNvPr>
            <p:cNvSpPr/>
            <p:nvPr/>
          </p:nvSpPr>
          <p:spPr bwMode="auto">
            <a:xfrm rot="54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27" name="!! Arc 53">
              <a:extLst>
                <a:ext uri="{FF2B5EF4-FFF2-40B4-BE49-F238E27FC236}">
                  <a16:creationId xmlns:a16="http://schemas.microsoft.com/office/drawing/2014/main" id="{218B53F1-0905-4B8C-96F9-9F1A35B52D5A}"/>
                </a:ext>
              </a:extLst>
            </p:cNvPr>
            <p:cNvSpPr/>
            <p:nvPr/>
          </p:nvSpPr>
          <p:spPr bwMode="auto">
            <a:xfrm rot="162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grpSp>
          <p:nvGrpSpPr>
            <p:cNvPr id="228" name="Group 227">
              <a:extLst>
                <a:ext uri="{FF2B5EF4-FFF2-40B4-BE49-F238E27FC236}">
                  <a16:creationId xmlns:a16="http://schemas.microsoft.com/office/drawing/2014/main" id="{B18BCD3D-66A9-45DD-BE74-16E889A00CC7}"/>
                </a:ext>
              </a:extLst>
            </p:cNvPr>
            <p:cNvGrpSpPr/>
            <p:nvPr/>
          </p:nvGrpSpPr>
          <p:grpSpPr>
            <a:xfrm>
              <a:off x="3618271" y="946387"/>
              <a:ext cx="4955458" cy="4955459"/>
              <a:chOff x="3618271" y="946387"/>
              <a:chExt cx="4955458" cy="4955459"/>
            </a:xfrm>
          </p:grpSpPr>
          <p:sp>
            <p:nvSpPr>
              <p:cNvPr id="229" name="!! Arc 50">
                <a:extLst>
                  <a:ext uri="{FF2B5EF4-FFF2-40B4-BE49-F238E27FC236}">
                    <a16:creationId xmlns:a16="http://schemas.microsoft.com/office/drawing/2014/main" id="{71BBD32D-076C-4547-A758-684F20F67D37}"/>
                  </a:ext>
                </a:extLst>
              </p:cNvPr>
              <p:cNvSpPr/>
              <p:nvPr/>
            </p:nvSpPr>
            <p:spPr bwMode="auto">
              <a:xfrm>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30" name="!!people_11" title="Icon of two people with a chat bubble">
                <a:extLst>
                  <a:ext uri="{FF2B5EF4-FFF2-40B4-BE49-F238E27FC236}">
                    <a16:creationId xmlns:a16="http://schemas.microsoft.com/office/drawing/2014/main" id="{97CE4750-2367-4FCA-98FA-876651C0C838}"/>
                  </a:ext>
                </a:extLst>
              </p:cNvPr>
              <p:cNvSpPr>
                <a:spLocks noChangeAspect="1" noEditPoints="1"/>
              </p:cNvSpPr>
              <p:nvPr/>
            </p:nvSpPr>
            <p:spPr bwMode="auto">
              <a:xfrm>
                <a:off x="3923959" y="4925752"/>
                <a:ext cx="615981" cy="59153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31" name="!!gear" title="Icon of a gear surrounded by a circle with lines of varying length">
                <a:extLst>
                  <a:ext uri="{FF2B5EF4-FFF2-40B4-BE49-F238E27FC236}">
                    <a16:creationId xmlns:a16="http://schemas.microsoft.com/office/drawing/2014/main" id="{ABDADD7D-5312-4D0F-A0D1-588603E1E470}"/>
                  </a:ext>
                </a:extLst>
              </p:cNvPr>
              <p:cNvSpPr>
                <a:spLocks noChangeAspect="1" noEditPoints="1"/>
              </p:cNvSpPr>
              <p:nvPr/>
            </p:nvSpPr>
            <p:spPr bwMode="auto">
              <a:xfrm>
                <a:off x="7579840" y="1316574"/>
                <a:ext cx="599695" cy="59710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32" name="!!box" title="Icon of a box">
                <a:extLst>
                  <a:ext uri="{FF2B5EF4-FFF2-40B4-BE49-F238E27FC236}">
                    <a16:creationId xmlns:a16="http://schemas.microsoft.com/office/drawing/2014/main" id="{31E18EDC-F710-4A05-BF24-25188B6E6831}"/>
                  </a:ext>
                </a:extLst>
              </p:cNvPr>
              <p:cNvSpPr>
                <a:spLocks noChangeAspect="1" noEditPoints="1"/>
              </p:cNvSpPr>
              <p:nvPr/>
            </p:nvSpPr>
            <p:spPr bwMode="auto">
              <a:xfrm>
                <a:off x="4010563" y="1321070"/>
                <a:ext cx="574512" cy="57997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pic>
            <p:nvPicPr>
              <p:cNvPr id="233" name="Graphic 232" descr="Target Audience">
                <a:extLst>
                  <a:ext uri="{FF2B5EF4-FFF2-40B4-BE49-F238E27FC236}">
                    <a16:creationId xmlns:a16="http://schemas.microsoft.com/office/drawing/2014/main" id="{0804F03F-1BC8-4C75-B11E-AD4F8B391F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14132" y="4743127"/>
                <a:ext cx="969984" cy="969984"/>
              </a:xfrm>
              <a:prstGeom prst="rect">
                <a:avLst/>
              </a:prstGeom>
            </p:spPr>
          </p:pic>
        </p:grpSp>
      </p:grpSp>
    </p:spTree>
    <p:extLst>
      <p:ext uri="{BB962C8B-B14F-4D97-AF65-F5344CB8AC3E}">
        <p14:creationId xmlns:p14="http://schemas.microsoft.com/office/powerpoint/2010/main" val="30556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677C-5F6D-42E4-8D73-B30D43C8C04D}"/>
              </a:ext>
            </a:extLst>
          </p:cNvPr>
          <p:cNvSpPr>
            <a:spLocks noGrp="1"/>
          </p:cNvSpPr>
          <p:nvPr>
            <p:ph type="title" idx="4294967295"/>
          </p:nvPr>
        </p:nvSpPr>
        <p:spPr>
          <a:xfrm>
            <a:off x="654050" y="375856"/>
            <a:ext cx="11017250" cy="554038"/>
          </a:xfrm>
        </p:spPr>
        <p:txBody>
          <a:bodyPr>
            <a:normAutofit fontScale="90000"/>
          </a:bodyPr>
          <a:lstStyle/>
          <a:p>
            <a:r>
              <a:rPr lang="en-US" dirty="0"/>
              <a:t>Microsoft Dynamics 365 &amp; Power Platform</a:t>
            </a:r>
          </a:p>
        </p:txBody>
      </p:sp>
      <p:graphicFrame>
        <p:nvGraphicFramePr>
          <p:cNvPr id="56" name="Table 100">
            <a:extLst>
              <a:ext uri="{FF2B5EF4-FFF2-40B4-BE49-F238E27FC236}">
                <a16:creationId xmlns:a16="http://schemas.microsoft.com/office/drawing/2014/main" id="{6AF86636-9B69-42CF-AF84-1BC3EAFE680A}"/>
              </a:ext>
            </a:extLst>
          </p:cNvPr>
          <p:cNvGraphicFramePr>
            <a:graphicFrameLocks noGrp="1"/>
          </p:cNvGraphicFramePr>
          <p:nvPr/>
        </p:nvGraphicFramePr>
        <p:xfrm>
          <a:off x="457200" y="2249424"/>
          <a:ext cx="11277600" cy="4325112"/>
        </p:xfrm>
        <a:graphic>
          <a:graphicData uri="http://schemas.openxmlformats.org/drawingml/2006/table">
            <a:tbl>
              <a:tblPr firstRow="1" bandRow="1">
                <a:tableStyleId>{2D5ABB26-0587-4C30-8999-92F81FD0307C}</a:tableStyleId>
              </a:tblPr>
              <a:tblGrid>
                <a:gridCol w="1879600">
                  <a:extLst>
                    <a:ext uri="{9D8B030D-6E8A-4147-A177-3AD203B41FA5}">
                      <a16:colId xmlns:a16="http://schemas.microsoft.com/office/drawing/2014/main" val="4016054427"/>
                    </a:ext>
                  </a:extLst>
                </a:gridCol>
                <a:gridCol w="1879600">
                  <a:extLst>
                    <a:ext uri="{9D8B030D-6E8A-4147-A177-3AD203B41FA5}">
                      <a16:colId xmlns:a16="http://schemas.microsoft.com/office/drawing/2014/main" val="3866742374"/>
                    </a:ext>
                  </a:extLst>
                </a:gridCol>
                <a:gridCol w="1879600">
                  <a:extLst>
                    <a:ext uri="{9D8B030D-6E8A-4147-A177-3AD203B41FA5}">
                      <a16:colId xmlns:a16="http://schemas.microsoft.com/office/drawing/2014/main" val="1978073467"/>
                    </a:ext>
                  </a:extLst>
                </a:gridCol>
                <a:gridCol w="1879600">
                  <a:extLst>
                    <a:ext uri="{9D8B030D-6E8A-4147-A177-3AD203B41FA5}">
                      <a16:colId xmlns:a16="http://schemas.microsoft.com/office/drawing/2014/main" val="2339498756"/>
                    </a:ext>
                  </a:extLst>
                </a:gridCol>
                <a:gridCol w="1879600">
                  <a:extLst>
                    <a:ext uri="{9D8B030D-6E8A-4147-A177-3AD203B41FA5}">
                      <a16:colId xmlns:a16="http://schemas.microsoft.com/office/drawing/2014/main" val="1058757077"/>
                    </a:ext>
                  </a:extLst>
                </a:gridCol>
                <a:gridCol w="1879600">
                  <a:extLst>
                    <a:ext uri="{9D8B030D-6E8A-4147-A177-3AD203B41FA5}">
                      <a16:colId xmlns:a16="http://schemas.microsoft.com/office/drawing/2014/main" val="3305424549"/>
                    </a:ext>
                  </a:extLst>
                </a:gridCol>
              </a:tblGrid>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Sales</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Customer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Field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Finance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Commerce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bg1"/>
                          </a:solidFill>
                          <a:effectLst/>
                          <a:uLnTx/>
                          <a:uFillTx/>
                          <a:latin typeface="+mn-lt"/>
                        </a:rPr>
                        <a:t>Power BI</a:t>
                      </a:r>
                      <a:endParaRPr kumimoji="0" lang="en-US" sz="1050" b="0" i="0" u="none" strike="noStrike" kern="1200" cap="none" spc="0" normalizeH="0" baseline="0" dirty="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39324034"/>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Field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Supply Chain Management</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accent2"/>
                          </a:solidFill>
                          <a:effectLst/>
                          <a:uLnTx/>
                          <a:uFillTx/>
                          <a:latin typeface="+mn-lt"/>
                        </a:rPr>
                        <a:t>Dynamics 365 Marketing</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PowerApps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37630986"/>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Customer Service</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Business Central</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bg1"/>
                          </a:solidFill>
                          <a:effectLst/>
                          <a:uLnTx/>
                          <a:uFillTx/>
                          <a:latin typeface="+mn-lt"/>
                        </a:rPr>
                        <a:t>Flow</a:t>
                      </a:r>
                      <a:endParaRPr kumimoji="0" lang="en-US" sz="1050" b="0" i="0" u="none" strike="noStrike" kern="1200" cap="none" spc="0" normalizeH="0" baseline="0" dirty="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39015968"/>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accent2"/>
                          </a:solidFill>
                          <a:effectLst/>
                          <a:uLnTx/>
                          <a:uFillTx/>
                          <a:latin typeface="+mn-lt"/>
                        </a:rPr>
                        <a:t>Dynamics 365 Talent</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AI Builder</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132844301"/>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Fraud Protection</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Connected Store</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accent2"/>
                          </a:solidFill>
                          <a:effectLst/>
                          <a:uLnTx/>
                          <a:uFillTx/>
                          <a:latin typeface="+mn-lt"/>
                        </a:rPr>
                        <a:t>Portals</a:t>
                      </a:r>
                      <a:endParaRPr kumimoji="0" lang="en-US" sz="1050" b="0" i="0" u="none" strike="noStrike" kern="1200" cap="none" spc="0" normalizeH="0" baseline="0" dirty="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6249178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Sales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Service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Forms Pro</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Fraud Protection</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67672754"/>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Market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Virtual Agent for Customer Service</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07607943"/>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LinkedIn Sales Navigator</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Product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2622739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Forms Pro</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Forms Pro</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4410917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Product Visualize</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Guides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Remote Assist</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Guides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8752469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Guides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Layout</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Layout</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dirty="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108909681"/>
                  </a:ext>
                </a:extLst>
              </a:tr>
            </a:tbl>
          </a:graphicData>
        </a:graphic>
      </p:graphicFrame>
      <p:grpSp>
        <p:nvGrpSpPr>
          <p:cNvPr id="65" name="Group 64">
            <a:extLst>
              <a:ext uri="{FF2B5EF4-FFF2-40B4-BE49-F238E27FC236}">
                <a16:creationId xmlns:a16="http://schemas.microsoft.com/office/drawing/2014/main" id="{6588102B-7A06-4879-BCAF-B9B72C566A1C}"/>
              </a:ext>
            </a:extLst>
          </p:cNvPr>
          <p:cNvGrpSpPr/>
          <p:nvPr/>
        </p:nvGrpSpPr>
        <p:grpSpPr>
          <a:xfrm>
            <a:off x="457200" y="2266788"/>
            <a:ext cx="9353550" cy="4494276"/>
            <a:chOff x="457200" y="2249424"/>
            <a:chExt cx="9353550" cy="4494276"/>
          </a:xfrm>
          <a:solidFill>
            <a:schemeClr val="bg1"/>
          </a:solidFill>
        </p:grpSpPr>
        <p:sp>
          <p:nvSpPr>
            <p:cNvPr id="60" name="Rectangle 59">
              <a:extLst>
                <a:ext uri="{FF2B5EF4-FFF2-40B4-BE49-F238E27FC236}">
                  <a16:creationId xmlns:a16="http://schemas.microsoft.com/office/drawing/2014/main" id="{4B6357AF-B136-4391-B8B8-0F442291C10A}"/>
                </a:ext>
              </a:extLst>
            </p:cNvPr>
            <p:cNvSpPr/>
            <p:nvPr/>
          </p:nvSpPr>
          <p:spPr bwMode="auto">
            <a:xfrm>
              <a:off x="457200" y="2249424"/>
              <a:ext cx="9353550" cy="449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DD223C10-6305-4F44-9888-CEC057E49088}"/>
                </a:ext>
              </a:extLst>
            </p:cNvPr>
            <p:cNvGrpSpPr/>
            <p:nvPr/>
          </p:nvGrpSpPr>
          <p:grpSpPr>
            <a:xfrm>
              <a:off x="654050" y="2832700"/>
              <a:ext cx="9004300" cy="374650"/>
              <a:chOff x="457200" y="2832700"/>
              <a:chExt cx="9398000" cy="374650"/>
            </a:xfrm>
            <a:grpFill/>
          </p:grpSpPr>
          <p:cxnSp>
            <p:nvCxnSpPr>
              <p:cNvPr id="62" name="Straight Connector 61">
                <a:extLst>
                  <a:ext uri="{FF2B5EF4-FFF2-40B4-BE49-F238E27FC236}">
                    <a16:creationId xmlns:a16="http://schemas.microsoft.com/office/drawing/2014/main" id="{244D1A88-482D-4588-ABBA-9A3533E8F302}"/>
                  </a:ext>
                </a:extLst>
              </p:cNvPr>
              <p:cNvCxnSpPr/>
              <p:nvPr/>
            </p:nvCxnSpPr>
            <p:spPr>
              <a:xfrm>
                <a:off x="457200" y="3020025"/>
                <a:ext cx="9398000" cy="0"/>
              </a:xfrm>
              <a:prstGeom prst="line">
                <a:avLst/>
              </a:prstGeom>
              <a:grpFill/>
              <a:ln w="3175">
                <a:solidFill>
                  <a:srgbClr val="50E6FF"/>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4EC7B00-4D5C-4A81-95D1-0A3B0A5997C6}"/>
                  </a:ext>
                </a:extLst>
              </p:cNvPr>
              <p:cNvSpPr txBox="1"/>
              <p:nvPr/>
            </p:nvSpPr>
            <p:spPr>
              <a:xfrm>
                <a:off x="4024913" y="2832700"/>
                <a:ext cx="2263441" cy="374650"/>
              </a:xfrm>
              <a:prstGeom prst="rect">
                <a:avLst/>
              </a:prstGeom>
              <a:grp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mn-cs"/>
                  </a:rPr>
                  <a:t>Transactional</a:t>
                </a:r>
              </a:p>
            </p:txBody>
          </p:sp>
        </p:grpSp>
      </p:grpSp>
      <p:sp>
        <p:nvSpPr>
          <p:cNvPr id="67" name="Rectangle 66">
            <a:extLst>
              <a:ext uri="{FF2B5EF4-FFF2-40B4-BE49-F238E27FC236}">
                <a16:creationId xmlns:a16="http://schemas.microsoft.com/office/drawing/2014/main" id="{CAF39A5C-65B4-4B0D-BE85-EED1B02F106C}"/>
              </a:ext>
            </a:extLst>
          </p:cNvPr>
          <p:cNvSpPr/>
          <p:nvPr/>
        </p:nvSpPr>
        <p:spPr bwMode="auto">
          <a:xfrm>
            <a:off x="9991725" y="2268173"/>
            <a:ext cx="1803400" cy="4494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1E235C65-6D62-4841-98D7-DB14C44BD2AA}"/>
              </a:ext>
            </a:extLst>
          </p:cNvPr>
          <p:cNvSpPr/>
          <p:nvPr/>
        </p:nvSpPr>
        <p:spPr bwMode="auto">
          <a:xfrm>
            <a:off x="479425" y="3790626"/>
            <a:ext cx="9353550" cy="30673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6207315A-1E33-4A10-99AD-55ED1050A2ED}"/>
              </a:ext>
            </a:extLst>
          </p:cNvPr>
          <p:cNvGrpSpPr/>
          <p:nvPr/>
        </p:nvGrpSpPr>
        <p:grpSpPr>
          <a:xfrm>
            <a:off x="457200" y="1117807"/>
            <a:ext cx="11284888" cy="1093066"/>
            <a:chOff x="457200" y="1117807"/>
            <a:chExt cx="11284888" cy="1093066"/>
          </a:xfrm>
        </p:grpSpPr>
        <p:grpSp>
          <p:nvGrpSpPr>
            <p:cNvPr id="3" name="Group 2">
              <a:extLst>
                <a:ext uri="{FF2B5EF4-FFF2-40B4-BE49-F238E27FC236}">
                  <a16:creationId xmlns:a16="http://schemas.microsoft.com/office/drawing/2014/main" id="{D76D3DF9-ADF6-4C9D-A504-26E825C3811B}"/>
                </a:ext>
              </a:extLst>
            </p:cNvPr>
            <p:cNvGrpSpPr/>
            <p:nvPr/>
          </p:nvGrpSpPr>
          <p:grpSpPr>
            <a:xfrm>
              <a:off x="457200" y="1189176"/>
              <a:ext cx="9398000" cy="1021697"/>
              <a:chOff x="457200" y="1189176"/>
              <a:chExt cx="9398000" cy="1021697"/>
            </a:xfrm>
          </p:grpSpPr>
          <p:grpSp>
            <p:nvGrpSpPr>
              <p:cNvPr id="54" name="Group 53">
                <a:extLst>
                  <a:ext uri="{FF2B5EF4-FFF2-40B4-BE49-F238E27FC236}">
                    <a16:creationId xmlns:a16="http://schemas.microsoft.com/office/drawing/2014/main" id="{4458C249-A292-4BAC-9860-17AA71483043}"/>
                  </a:ext>
                </a:extLst>
              </p:cNvPr>
              <p:cNvGrpSpPr/>
              <p:nvPr/>
            </p:nvGrpSpPr>
            <p:grpSpPr>
              <a:xfrm>
                <a:off x="7975600" y="1189176"/>
                <a:ext cx="1879600" cy="1021697"/>
                <a:chOff x="7975600" y="2002959"/>
                <a:chExt cx="1879600" cy="1021697"/>
              </a:xfrm>
            </p:grpSpPr>
            <p:sp>
              <p:nvSpPr>
                <p:cNvPr id="5" name="Rectangle 4">
                  <a:extLst>
                    <a:ext uri="{FF2B5EF4-FFF2-40B4-BE49-F238E27FC236}">
                      <a16:creationId xmlns:a16="http://schemas.microsoft.com/office/drawing/2014/main" id="{263112D0-002E-464B-8B4B-CE7CDF2AB1CC}"/>
                    </a:ext>
                  </a:extLst>
                </p:cNvPr>
                <p:cNvSpPr/>
                <p:nvPr/>
              </p:nvSpPr>
              <p:spPr bwMode="auto">
                <a:xfrm>
                  <a:off x="79756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Connected</a:t>
                  </a:r>
                  <a:br>
                    <a:rPr kumimoji="0" lang="en-US" sz="1400" b="0" i="0" u="none" strike="noStrike" kern="0" cap="none" spc="0" normalizeH="0" baseline="0" noProof="0">
                      <a:ln>
                        <a:noFill/>
                      </a:ln>
                      <a:solidFill>
                        <a:srgbClr val="FFFFFF"/>
                      </a:solidFill>
                      <a:effectLst/>
                      <a:uLnTx/>
                      <a:uFillTx/>
                      <a:latin typeface="Segoe UI Semibold"/>
                      <a:ea typeface="+mn-ea"/>
                      <a:cs typeface="+mn-cs"/>
                    </a:rPr>
                  </a:br>
                  <a:r>
                    <a:rPr kumimoji="0" lang="en-US" sz="1400" b="0" i="0" u="none" strike="noStrike" kern="0" cap="none" spc="0" normalizeH="0" baseline="0" noProof="0">
                      <a:ln>
                        <a:noFill/>
                      </a:ln>
                      <a:solidFill>
                        <a:srgbClr val="FFFFFF"/>
                      </a:solidFill>
                      <a:effectLst/>
                      <a:uLnTx/>
                      <a:uFillTx/>
                      <a:latin typeface="Segoe UI Semibold"/>
                      <a:ea typeface="+mn-ea"/>
                      <a:cs typeface="+mn-cs"/>
                    </a:rPr>
                    <a:t>Commerce</a:t>
                  </a:r>
                </a:p>
              </p:txBody>
            </p:sp>
            <p:grpSp>
              <p:nvGrpSpPr>
                <p:cNvPr id="6" name="Group 5">
                  <a:extLst>
                    <a:ext uri="{FF2B5EF4-FFF2-40B4-BE49-F238E27FC236}">
                      <a16:creationId xmlns:a16="http://schemas.microsoft.com/office/drawing/2014/main" id="{C10FD806-855B-44FB-9E41-EDD2395C6DC5}"/>
                    </a:ext>
                  </a:extLst>
                </p:cNvPr>
                <p:cNvGrpSpPr/>
                <p:nvPr/>
              </p:nvGrpSpPr>
              <p:grpSpPr>
                <a:xfrm>
                  <a:off x="8662292" y="2518439"/>
                  <a:ext cx="506217" cy="506217"/>
                  <a:chOff x="8742790" y="-1943100"/>
                  <a:chExt cx="626050" cy="626050"/>
                </a:xfrm>
              </p:grpSpPr>
              <p:sp>
                <p:nvSpPr>
                  <p:cNvPr id="7" name="Oval 6">
                    <a:extLst>
                      <a:ext uri="{FF2B5EF4-FFF2-40B4-BE49-F238E27FC236}">
                        <a16:creationId xmlns:a16="http://schemas.microsoft.com/office/drawing/2014/main" id="{3D3EB81B-D099-4DE0-A1AA-028D7A2C3C62}"/>
                      </a:ext>
                    </a:extLst>
                  </p:cNvPr>
                  <p:cNvSpPr/>
                  <p:nvPr/>
                </p:nvSpPr>
                <p:spPr bwMode="auto">
                  <a:xfrm>
                    <a:off x="8742790"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 name="building_5" title="Icon of a building with columns in a row and a triangular top">
                    <a:extLst>
                      <a:ext uri="{FF2B5EF4-FFF2-40B4-BE49-F238E27FC236}">
                        <a16:creationId xmlns:a16="http://schemas.microsoft.com/office/drawing/2014/main" id="{94F538C1-5DF0-41DE-A675-7985D82A3685}"/>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2" name="Group 51">
                <a:extLst>
                  <a:ext uri="{FF2B5EF4-FFF2-40B4-BE49-F238E27FC236}">
                    <a16:creationId xmlns:a16="http://schemas.microsoft.com/office/drawing/2014/main" id="{E4550543-470F-41F0-BF18-525851A3D9E0}"/>
                  </a:ext>
                </a:extLst>
              </p:cNvPr>
              <p:cNvGrpSpPr/>
              <p:nvPr/>
            </p:nvGrpSpPr>
            <p:grpSpPr>
              <a:xfrm>
                <a:off x="4216400" y="1189176"/>
                <a:ext cx="1879600" cy="1021697"/>
                <a:chOff x="4216400" y="2002959"/>
                <a:chExt cx="1879600" cy="1021697"/>
              </a:xfrm>
            </p:grpSpPr>
            <p:sp>
              <p:nvSpPr>
                <p:cNvPr id="21" name="Rectangle 20">
                  <a:extLst>
                    <a:ext uri="{FF2B5EF4-FFF2-40B4-BE49-F238E27FC236}">
                      <a16:creationId xmlns:a16="http://schemas.microsoft.com/office/drawing/2014/main" id="{D9378356-6299-44C1-A321-74A6A6F22F67}"/>
                    </a:ext>
                  </a:extLst>
                </p:cNvPr>
                <p:cNvSpPr/>
                <p:nvPr/>
              </p:nvSpPr>
              <p:spPr bwMode="auto">
                <a:xfrm>
                  <a:off x="42164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Connected Field </a:t>
                  </a:r>
                  <a:br>
                    <a:rPr kumimoji="0" lang="en-US" sz="1400" b="0" i="0" u="none" strike="noStrike" kern="0" cap="none" spc="0" normalizeH="0" baseline="0" noProof="0">
                      <a:ln>
                        <a:noFill/>
                      </a:ln>
                      <a:solidFill>
                        <a:srgbClr val="FFFFFF"/>
                      </a:solidFill>
                      <a:effectLst/>
                      <a:uLnTx/>
                      <a:uFillTx/>
                      <a:latin typeface="Segoe UI Semibold"/>
                      <a:ea typeface="+mn-ea"/>
                      <a:cs typeface="+mn-cs"/>
                    </a:rPr>
                  </a:br>
                  <a:r>
                    <a:rPr kumimoji="0" lang="en-US" sz="1400" b="0" i="0" u="none" strike="noStrike" kern="0" cap="none" spc="0" normalizeH="0" baseline="0" noProof="0">
                      <a:ln>
                        <a:noFill/>
                      </a:ln>
                      <a:solidFill>
                        <a:srgbClr val="FFFFFF"/>
                      </a:solidFill>
                      <a:effectLst/>
                      <a:uLnTx/>
                      <a:uFillTx/>
                      <a:latin typeface="Segoe UI Semibold"/>
                      <a:ea typeface="+mn-ea"/>
                      <a:cs typeface="+mn-cs"/>
                    </a:rPr>
                    <a:t>Service</a:t>
                  </a:r>
                </a:p>
              </p:txBody>
            </p:sp>
            <p:grpSp>
              <p:nvGrpSpPr>
                <p:cNvPr id="22" name="Group 21">
                  <a:extLst>
                    <a:ext uri="{FF2B5EF4-FFF2-40B4-BE49-F238E27FC236}">
                      <a16:creationId xmlns:a16="http://schemas.microsoft.com/office/drawing/2014/main" id="{FF8C104B-A57F-4691-8670-6C0D09484593}"/>
                    </a:ext>
                  </a:extLst>
                </p:cNvPr>
                <p:cNvGrpSpPr/>
                <p:nvPr/>
              </p:nvGrpSpPr>
              <p:grpSpPr>
                <a:xfrm>
                  <a:off x="4903092" y="2518439"/>
                  <a:ext cx="506217" cy="506217"/>
                  <a:chOff x="5071151" y="-1943100"/>
                  <a:chExt cx="626050" cy="626050"/>
                </a:xfrm>
              </p:grpSpPr>
              <p:sp>
                <p:nvSpPr>
                  <p:cNvPr id="23" name="Oval 22">
                    <a:extLst>
                      <a:ext uri="{FF2B5EF4-FFF2-40B4-BE49-F238E27FC236}">
                        <a16:creationId xmlns:a16="http://schemas.microsoft.com/office/drawing/2014/main" id="{13017E26-0D2F-4E98-8C56-05951D0C92B4}"/>
                      </a:ext>
                    </a:extLst>
                  </p:cNvPr>
                  <p:cNvSpPr/>
                  <p:nvPr/>
                </p:nvSpPr>
                <p:spPr bwMode="auto">
                  <a:xfrm>
                    <a:off x="5071151"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24" name="Freeform 96" title="Icon of a gear with a wrench">
                    <a:extLst>
                      <a:ext uri="{FF2B5EF4-FFF2-40B4-BE49-F238E27FC236}">
                        <a16:creationId xmlns:a16="http://schemas.microsoft.com/office/drawing/2014/main" id="{B7E23BE4-E627-4734-88E9-F910314AD00D}"/>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solidFill>
                    <a:srgbClr val="FFFFFF"/>
                  </a:solidFill>
                  <a:ln w="15875" cap="sq">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0" name="Group 49">
                <a:extLst>
                  <a:ext uri="{FF2B5EF4-FFF2-40B4-BE49-F238E27FC236}">
                    <a16:creationId xmlns:a16="http://schemas.microsoft.com/office/drawing/2014/main" id="{BBC777EB-E2C7-4590-9A28-EB188CA085BF}"/>
                  </a:ext>
                </a:extLst>
              </p:cNvPr>
              <p:cNvGrpSpPr/>
              <p:nvPr/>
            </p:nvGrpSpPr>
            <p:grpSpPr>
              <a:xfrm>
                <a:off x="457200" y="1189176"/>
                <a:ext cx="1879600" cy="1021697"/>
                <a:chOff x="457200" y="2002959"/>
                <a:chExt cx="1879600" cy="1021697"/>
              </a:xfrm>
            </p:grpSpPr>
            <p:sp>
              <p:nvSpPr>
                <p:cNvPr id="26" name="Rectangle 25">
                  <a:extLst>
                    <a:ext uri="{FF2B5EF4-FFF2-40B4-BE49-F238E27FC236}">
                      <a16:creationId xmlns:a16="http://schemas.microsoft.com/office/drawing/2014/main" id="{7631E57F-0A9E-49C0-A782-53ED5D902AC7}"/>
                    </a:ext>
                  </a:extLst>
                </p:cNvPr>
                <p:cNvSpPr/>
                <p:nvPr/>
              </p:nvSpPr>
              <p:spPr bwMode="auto">
                <a:xfrm>
                  <a:off x="457200" y="2002959"/>
                  <a:ext cx="1879600" cy="4087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Intelligent Sales &amp; Marketing</a:t>
                  </a:r>
                </a:p>
              </p:txBody>
            </p:sp>
            <p:grpSp>
              <p:nvGrpSpPr>
                <p:cNvPr id="27" name="Group 26">
                  <a:extLst>
                    <a:ext uri="{FF2B5EF4-FFF2-40B4-BE49-F238E27FC236}">
                      <a16:creationId xmlns:a16="http://schemas.microsoft.com/office/drawing/2014/main" id="{14245704-E40D-4380-BB2A-EAA1A8D7FA03}"/>
                    </a:ext>
                  </a:extLst>
                </p:cNvPr>
                <p:cNvGrpSpPr/>
                <p:nvPr/>
              </p:nvGrpSpPr>
              <p:grpSpPr>
                <a:xfrm>
                  <a:off x="1143892" y="2518439"/>
                  <a:ext cx="506217" cy="506217"/>
                  <a:chOff x="1399511" y="-1943100"/>
                  <a:chExt cx="626050" cy="626050"/>
                </a:xfrm>
              </p:grpSpPr>
              <p:sp>
                <p:nvSpPr>
                  <p:cNvPr id="28" name="Oval 27">
                    <a:extLst>
                      <a:ext uri="{FF2B5EF4-FFF2-40B4-BE49-F238E27FC236}">
                        <a16:creationId xmlns:a16="http://schemas.microsoft.com/office/drawing/2014/main" id="{6EE416FC-E474-4257-9DE9-822CF716AA39}"/>
                      </a:ext>
                    </a:extLst>
                  </p:cNvPr>
                  <p:cNvSpPr/>
                  <p:nvPr/>
                </p:nvSpPr>
                <p:spPr bwMode="auto">
                  <a:xfrm>
                    <a:off x="1399511"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9" name="LineChart_E9E6" title="Icon of a line chart with points of varying heights">
                    <a:extLst>
                      <a:ext uri="{FF2B5EF4-FFF2-40B4-BE49-F238E27FC236}">
                        <a16:creationId xmlns:a16="http://schemas.microsoft.com/office/drawing/2014/main" id="{07E94A63-294B-4E3B-B066-9BC5F6D4B6ED}"/>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1" name="Group 50">
                <a:extLst>
                  <a:ext uri="{FF2B5EF4-FFF2-40B4-BE49-F238E27FC236}">
                    <a16:creationId xmlns:a16="http://schemas.microsoft.com/office/drawing/2014/main" id="{0790CA77-1A4B-4B77-8101-6C0008298F62}"/>
                  </a:ext>
                </a:extLst>
              </p:cNvPr>
              <p:cNvGrpSpPr/>
              <p:nvPr/>
            </p:nvGrpSpPr>
            <p:grpSpPr>
              <a:xfrm>
                <a:off x="2336800" y="1189176"/>
                <a:ext cx="1879600" cy="1021697"/>
                <a:chOff x="2336800" y="2002959"/>
                <a:chExt cx="1879600" cy="1021697"/>
              </a:xfrm>
            </p:grpSpPr>
            <p:sp>
              <p:nvSpPr>
                <p:cNvPr id="31" name="Rectangle 30">
                  <a:extLst>
                    <a:ext uri="{FF2B5EF4-FFF2-40B4-BE49-F238E27FC236}">
                      <a16:creationId xmlns:a16="http://schemas.microsoft.com/office/drawing/2014/main" id="{097414B2-37A0-4142-8A29-78ECDDEA8A9B}"/>
                    </a:ext>
                  </a:extLst>
                </p:cNvPr>
                <p:cNvSpPr/>
                <p:nvPr/>
              </p:nvSpPr>
              <p:spPr bwMode="auto">
                <a:xfrm>
                  <a:off x="23368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Proactive Customer Service</a:t>
                  </a:r>
                </a:p>
              </p:txBody>
            </p:sp>
            <p:grpSp>
              <p:nvGrpSpPr>
                <p:cNvPr id="32" name="Group 31">
                  <a:extLst>
                    <a:ext uri="{FF2B5EF4-FFF2-40B4-BE49-F238E27FC236}">
                      <a16:creationId xmlns:a16="http://schemas.microsoft.com/office/drawing/2014/main" id="{0B711160-7AA8-4CAD-961D-9B4B8B367A80}"/>
                    </a:ext>
                  </a:extLst>
                </p:cNvPr>
                <p:cNvGrpSpPr/>
                <p:nvPr/>
              </p:nvGrpSpPr>
              <p:grpSpPr>
                <a:xfrm>
                  <a:off x="3023492" y="2518439"/>
                  <a:ext cx="506217" cy="506217"/>
                  <a:chOff x="2991961" y="1616231"/>
                  <a:chExt cx="506217" cy="506217"/>
                </a:xfrm>
              </p:grpSpPr>
              <p:sp>
                <p:nvSpPr>
                  <p:cNvPr id="33" name="Oval 32">
                    <a:extLst>
                      <a:ext uri="{FF2B5EF4-FFF2-40B4-BE49-F238E27FC236}">
                        <a16:creationId xmlns:a16="http://schemas.microsoft.com/office/drawing/2014/main" id="{1CF4DF33-1307-4F6B-BC32-3F0DEA5FC49C}"/>
                      </a:ext>
                    </a:extLst>
                  </p:cNvPr>
                  <p:cNvSpPr/>
                  <p:nvPr/>
                </p:nvSpPr>
                <p:spPr bwMode="auto">
                  <a:xfrm>
                    <a:off x="2991961" y="1616231"/>
                    <a:ext cx="506217" cy="506217"/>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4" name="manager" title="Icon of three people with lines connecting them">
                    <a:extLst>
                      <a:ext uri="{FF2B5EF4-FFF2-40B4-BE49-F238E27FC236}">
                        <a16:creationId xmlns:a16="http://schemas.microsoft.com/office/drawing/2014/main" id="{4F7AA4F3-6E62-46BD-AD5C-0E32F9B9DB29}"/>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76" name="Group 75">
                <a:extLst>
                  <a:ext uri="{FF2B5EF4-FFF2-40B4-BE49-F238E27FC236}">
                    <a16:creationId xmlns:a16="http://schemas.microsoft.com/office/drawing/2014/main" id="{6C36044C-390C-4670-8282-9D0EF7DA727A}"/>
                  </a:ext>
                </a:extLst>
              </p:cNvPr>
              <p:cNvGrpSpPr/>
              <p:nvPr/>
            </p:nvGrpSpPr>
            <p:grpSpPr>
              <a:xfrm>
                <a:off x="6096000" y="1189176"/>
                <a:ext cx="1879600" cy="1021697"/>
                <a:chOff x="6096000" y="2002959"/>
                <a:chExt cx="1879600" cy="1021697"/>
              </a:xfrm>
            </p:grpSpPr>
            <p:sp>
              <p:nvSpPr>
                <p:cNvPr id="77" name="Rectangle 76">
                  <a:extLst>
                    <a:ext uri="{FF2B5EF4-FFF2-40B4-BE49-F238E27FC236}">
                      <a16:creationId xmlns:a16="http://schemas.microsoft.com/office/drawing/2014/main" id="{4457BB11-3AFB-49FF-B711-5A82B9159C0B}"/>
                    </a:ext>
                  </a:extLst>
                </p:cNvPr>
                <p:cNvSpPr/>
                <p:nvPr/>
              </p:nvSpPr>
              <p:spPr bwMode="auto">
                <a:xfrm>
                  <a:off x="60960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Modern Finance </a:t>
                  </a:r>
                  <a:br>
                    <a:rPr kumimoji="0" lang="en-US" sz="1400" b="0" i="0" u="none" strike="noStrike" kern="0" cap="none" spc="0" normalizeH="0" baseline="0" noProof="0">
                      <a:ln>
                        <a:noFill/>
                      </a:ln>
                      <a:solidFill>
                        <a:srgbClr val="FFFFFF"/>
                      </a:solidFill>
                      <a:effectLst/>
                      <a:uLnTx/>
                      <a:uFillTx/>
                      <a:latin typeface="Segoe UI Semibold"/>
                    </a:rPr>
                  </a:br>
                  <a:r>
                    <a:rPr kumimoji="0" lang="en-US" sz="1400" b="0" i="0" u="none" strike="noStrike" kern="0" cap="none" spc="0" normalizeH="0" baseline="0" noProof="0">
                      <a:ln>
                        <a:noFill/>
                      </a:ln>
                      <a:solidFill>
                        <a:srgbClr val="FFFFFF"/>
                      </a:solidFill>
                      <a:effectLst/>
                      <a:uLnTx/>
                      <a:uFillTx/>
                      <a:latin typeface="Segoe UI Semibold"/>
                    </a:rPr>
                    <a:t>&amp; Operations</a:t>
                  </a:r>
                </a:p>
              </p:txBody>
            </p:sp>
            <p:grpSp>
              <p:nvGrpSpPr>
                <p:cNvPr id="78" name="Group 77">
                  <a:extLst>
                    <a:ext uri="{FF2B5EF4-FFF2-40B4-BE49-F238E27FC236}">
                      <a16:creationId xmlns:a16="http://schemas.microsoft.com/office/drawing/2014/main" id="{773F8566-82C8-473B-B191-39249110C602}"/>
                    </a:ext>
                  </a:extLst>
                </p:cNvPr>
                <p:cNvGrpSpPr/>
                <p:nvPr/>
              </p:nvGrpSpPr>
              <p:grpSpPr>
                <a:xfrm>
                  <a:off x="6782692" y="2518439"/>
                  <a:ext cx="506217" cy="506217"/>
                  <a:chOff x="6997888" y="1579657"/>
                  <a:chExt cx="812612" cy="812612"/>
                </a:xfrm>
              </p:grpSpPr>
              <p:sp>
                <p:nvSpPr>
                  <p:cNvPr id="79" name="Oval 78">
                    <a:extLst>
                      <a:ext uri="{FF2B5EF4-FFF2-40B4-BE49-F238E27FC236}">
                        <a16:creationId xmlns:a16="http://schemas.microsoft.com/office/drawing/2014/main" id="{48CBBC4E-1371-4125-80B0-66DAC4CA7F6D}"/>
                      </a:ext>
                    </a:extLst>
                  </p:cNvPr>
                  <p:cNvSpPr/>
                  <p:nvPr/>
                </p:nvSpPr>
                <p:spPr bwMode="auto">
                  <a:xfrm>
                    <a:off x="6997888" y="1579657"/>
                    <a:ext cx="812612" cy="812612"/>
                  </a:xfrm>
                  <a:prstGeom prst="ellipse">
                    <a:avLst/>
                  </a:prstGeom>
                  <a:solidFill>
                    <a:srgbClr val="FFFFFF"/>
                  </a:solidFill>
                  <a:ln>
                    <a:solidFill>
                      <a:schemeClr val="bg1"/>
                    </a:solid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cs typeface="Segoe UI" pitchFamily="34" charset="0"/>
                    </a:endParaRPr>
                  </a:p>
                </p:txBody>
              </p:sp>
              <p:grpSp>
                <p:nvGrpSpPr>
                  <p:cNvPr id="80" name="Group 79">
                    <a:extLst>
                      <a:ext uri="{FF2B5EF4-FFF2-40B4-BE49-F238E27FC236}">
                        <a16:creationId xmlns:a16="http://schemas.microsoft.com/office/drawing/2014/main" id="{05CB8E28-C9FE-4949-A6A7-02F4415CBB4B}"/>
                      </a:ext>
                    </a:extLst>
                  </p:cNvPr>
                  <p:cNvGrpSpPr/>
                  <p:nvPr/>
                </p:nvGrpSpPr>
                <p:grpSpPr>
                  <a:xfrm>
                    <a:off x="7170733" y="1698293"/>
                    <a:ext cx="466923" cy="543624"/>
                    <a:chOff x="6123981" y="-3806466"/>
                    <a:chExt cx="370081" cy="430876"/>
                  </a:xfrm>
                </p:grpSpPr>
                <p:sp>
                  <p:nvSpPr>
                    <p:cNvPr id="81" name="Freeform: Shape 80">
                      <a:extLst>
                        <a:ext uri="{FF2B5EF4-FFF2-40B4-BE49-F238E27FC236}">
                          <a16:creationId xmlns:a16="http://schemas.microsoft.com/office/drawing/2014/main" id="{8C10752D-5422-4E9B-A426-3D3B284044ED}"/>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2" name="Freeform: Shape 81">
                      <a:extLst>
                        <a:ext uri="{FF2B5EF4-FFF2-40B4-BE49-F238E27FC236}">
                          <a16:creationId xmlns:a16="http://schemas.microsoft.com/office/drawing/2014/main" id="{DE9FCB52-6D2F-466F-8DE6-F77DF660CAA8}"/>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3" name="Freeform: Shape 82">
                      <a:extLst>
                        <a:ext uri="{FF2B5EF4-FFF2-40B4-BE49-F238E27FC236}">
                          <a16:creationId xmlns:a16="http://schemas.microsoft.com/office/drawing/2014/main" id="{ECD2A822-DAA4-4A67-9AF4-07DF71E31C54}"/>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grpSp>
                  <p:nvGrpSpPr>
                    <p:cNvPr id="84" name="Group 83">
                      <a:extLst>
                        <a:ext uri="{FF2B5EF4-FFF2-40B4-BE49-F238E27FC236}">
                          <a16:creationId xmlns:a16="http://schemas.microsoft.com/office/drawing/2014/main" id="{78E34793-57C7-43A0-B3AD-8BE28EC954B2}"/>
                        </a:ext>
                      </a:extLst>
                    </p:cNvPr>
                    <p:cNvGrpSpPr/>
                    <p:nvPr/>
                  </p:nvGrpSpPr>
                  <p:grpSpPr>
                    <a:xfrm>
                      <a:off x="6218498" y="-3679546"/>
                      <a:ext cx="180998" cy="186836"/>
                      <a:chOff x="6979553" y="4960253"/>
                      <a:chExt cx="295275" cy="304800"/>
                    </a:xfrm>
                  </p:grpSpPr>
                  <p:sp>
                    <p:nvSpPr>
                      <p:cNvPr id="85" name="Freeform: Shape 84">
                        <a:extLst>
                          <a:ext uri="{FF2B5EF4-FFF2-40B4-BE49-F238E27FC236}">
                            <a16:creationId xmlns:a16="http://schemas.microsoft.com/office/drawing/2014/main" id="{5A0EB401-EB50-4726-B8A7-1F9596B496E9}"/>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6" name="Freeform: Shape 85">
                        <a:extLst>
                          <a:ext uri="{FF2B5EF4-FFF2-40B4-BE49-F238E27FC236}">
                            <a16:creationId xmlns:a16="http://schemas.microsoft.com/office/drawing/2014/main" id="{B9F684EB-C0CA-4069-B55D-A75731A92D0C}"/>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grpSp>
              </p:grpSp>
            </p:grpSp>
          </p:grpSp>
        </p:grpSp>
        <p:grpSp>
          <p:nvGrpSpPr>
            <p:cNvPr id="87" name="Group 86">
              <a:extLst>
                <a:ext uri="{FF2B5EF4-FFF2-40B4-BE49-F238E27FC236}">
                  <a16:creationId xmlns:a16="http://schemas.microsoft.com/office/drawing/2014/main" id="{BD23260D-0D58-45C2-896D-84B999E39550}"/>
                </a:ext>
              </a:extLst>
            </p:cNvPr>
            <p:cNvGrpSpPr/>
            <p:nvPr/>
          </p:nvGrpSpPr>
          <p:grpSpPr>
            <a:xfrm>
              <a:off x="9862488" y="1117807"/>
              <a:ext cx="1879600" cy="1087037"/>
              <a:chOff x="9862488" y="1931590"/>
              <a:chExt cx="1879600" cy="1087037"/>
            </a:xfrm>
          </p:grpSpPr>
          <p:sp>
            <p:nvSpPr>
              <p:cNvPr id="88" name="Rectangle 87">
                <a:extLst>
                  <a:ext uri="{FF2B5EF4-FFF2-40B4-BE49-F238E27FC236}">
                    <a16:creationId xmlns:a16="http://schemas.microsoft.com/office/drawing/2014/main" id="{4EB6CE71-A2F3-424A-A3E5-65668B3B4A6D}"/>
                  </a:ext>
                </a:extLst>
              </p:cNvPr>
              <p:cNvSpPr/>
              <p:nvPr/>
            </p:nvSpPr>
            <p:spPr bwMode="auto">
              <a:xfrm>
                <a:off x="9862488" y="1931590"/>
                <a:ext cx="1879600" cy="4087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Power </a:t>
                </a:r>
                <a:br>
                  <a:rPr kumimoji="0" lang="en-US" sz="1400" b="0" i="0" u="none" strike="noStrike" kern="0" cap="none" spc="0" normalizeH="0" baseline="0" noProof="0" dirty="0">
                    <a:ln>
                      <a:noFill/>
                    </a:ln>
                    <a:solidFill>
                      <a:srgbClr val="FFFFFF"/>
                    </a:solidFill>
                    <a:effectLst/>
                    <a:uLnTx/>
                    <a:uFillTx/>
                    <a:latin typeface="Segoe UI Semibold"/>
                    <a:ea typeface="+mn-ea"/>
                    <a:cs typeface="+mn-cs"/>
                  </a:rPr>
                </a:br>
                <a:r>
                  <a:rPr kumimoji="0" lang="en-US" sz="1400" b="0" i="0" u="none" strike="noStrike" kern="0" cap="none" spc="0" normalizeH="0" baseline="0" noProof="0" dirty="0">
                    <a:ln>
                      <a:noFill/>
                    </a:ln>
                    <a:solidFill>
                      <a:srgbClr val="FFFFFF"/>
                    </a:solidFill>
                    <a:effectLst/>
                    <a:uLnTx/>
                    <a:uFillTx/>
                    <a:latin typeface="Segoe UI Semibold"/>
                    <a:ea typeface="+mn-ea"/>
                    <a:cs typeface="+mn-cs"/>
                  </a:rPr>
                  <a:t>Platform</a:t>
                </a:r>
              </a:p>
            </p:txBody>
          </p:sp>
          <p:grpSp>
            <p:nvGrpSpPr>
              <p:cNvPr id="89" name="Group 88">
                <a:extLst>
                  <a:ext uri="{FF2B5EF4-FFF2-40B4-BE49-F238E27FC236}">
                    <a16:creationId xmlns:a16="http://schemas.microsoft.com/office/drawing/2014/main" id="{43D1BF81-AFE0-4985-A725-BDED69554CA6}"/>
                  </a:ext>
                </a:extLst>
              </p:cNvPr>
              <p:cNvGrpSpPr/>
              <p:nvPr/>
            </p:nvGrpSpPr>
            <p:grpSpPr>
              <a:xfrm>
                <a:off x="10541892" y="2512410"/>
                <a:ext cx="506217" cy="506217"/>
                <a:chOff x="10568993" y="1610202"/>
                <a:chExt cx="506217" cy="506217"/>
              </a:xfrm>
            </p:grpSpPr>
            <p:sp>
              <p:nvSpPr>
                <p:cNvPr id="90" name="Oval 89">
                  <a:extLst>
                    <a:ext uri="{FF2B5EF4-FFF2-40B4-BE49-F238E27FC236}">
                      <a16:creationId xmlns:a16="http://schemas.microsoft.com/office/drawing/2014/main" id="{9289C503-1E18-4D4E-B329-1C18AD1FBF49}"/>
                    </a:ext>
                  </a:extLst>
                </p:cNvPr>
                <p:cNvSpPr/>
                <p:nvPr/>
              </p:nvSpPr>
              <p:spPr bwMode="auto">
                <a:xfrm>
                  <a:off x="10568993" y="1610202"/>
                  <a:ext cx="506217" cy="506217"/>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91" name="Freeform: Shape 90">
                  <a:extLst>
                    <a:ext uri="{FF2B5EF4-FFF2-40B4-BE49-F238E27FC236}">
                      <a16:creationId xmlns:a16="http://schemas.microsoft.com/office/drawing/2014/main" id="{FC7AD32A-A607-4B87-82ED-A06374670CB0}"/>
                    </a:ext>
                  </a:extLst>
                </p:cNvPr>
                <p:cNvSpPr/>
                <p:nvPr/>
              </p:nvSpPr>
              <p:spPr>
                <a:xfrm>
                  <a:off x="10678136" y="1843689"/>
                  <a:ext cx="268970" cy="96526"/>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92" name="Freeform: Shape 91">
                  <a:extLst>
                    <a:ext uri="{FF2B5EF4-FFF2-40B4-BE49-F238E27FC236}">
                      <a16:creationId xmlns:a16="http://schemas.microsoft.com/office/drawing/2014/main" id="{611CB1CF-7A9C-4413-82A4-0EEEF568B788}"/>
                    </a:ext>
                  </a:extLst>
                </p:cNvPr>
                <p:cNvSpPr/>
                <p:nvPr/>
              </p:nvSpPr>
              <p:spPr>
                <a:xfrm>
                  <a:off x="10677624" y="1720917"/>
                  <a:ext cx="282468" cy="154602"/>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93" name="Freeform: Shape 92">
                  <a:extLst>
                    <a:ext uri="{FF2B5EF4-FFF2-40B4-BE49-F238E27FC236}">
                      <a16:creationId xmlns:a16="http://schemas.microsoft.com/office/drawing/2014/main" id="{D65851C7-3C1B-4645-B54A-99E1B004A90F}"/>
                    </a:ext>
                  </a:extLst>
                </p:cNvPr>
                <p:cNvSpPr/>
                <p:nvPr/>
              </p:nvSpPr>
              <p:spPr>
                <a:xfrm>
                  <a:off x="10687553" y="1894315"/>
                  <a:ext cx="283673" cy="110596"/>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cxnSp>
        <p:nvCxnSpPr>
          <p:cNvPr id="42" name="Straight Connector 41">
            <a:extLst>
              <a:ext uri="{FF2B5EF4-FFF2-40B4-BE49-F238E27FC236}">
                <a16:creationId xmlns:a16="http://schemas.microsoft.com/office/drawing/2014/main" id="{8624ECAF-4993-4E0E-AB09-73BCCE457BD0}"/>
              </a:ext>
            </a:extLst>
          </p:cNvPr>
          <p:cNvCxnSpPr/>
          <p:nvPr/>
        </p:nvCxnSpPr>
        <p:spPr>
          <a:xfrm>
            <a:off x="9899535" y="2266788"/>
            <a:ext cx="0" cy="4267016"/>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687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5"/>
                                        </p:tgtEl>
                                      </p:cBhvr>
                                    </p:animEffect>
                                    <p:set>
                                      <p:cBhvr>
                                        <p:cTn id="7"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Day2:Power Automate Introduction</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A390AD-5368-40D6-9C02-4BDAB8755E9B}"/>
              </a:ext>
            </a:extLst>
          </p:cNvPr>
          <p:cNvSpPr/>
          <p:nvPr/>
        </p:nvSpPr>
        <p:spPr bwMode="auto">
          <a:xfrm>
            <a:off x="-127462" y="1437166"/>
            <a:ext cx="12192000" cy="5420834"/>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1839181B-BF0F-4A6C-86F6-43C6846FF82E}"/>
              </a:ext>
            </a:extLst>
          </p:cNvPr>
          <p:cNvCxnSpPr>
            <a:cxnSpLocks/>
          </p:cNvCxnSpPr>
          <p:nvPr/>
        </p:nvCxnSpPr>
        <p:spPr>
          <a:xfrm flipV="1">
            <a:off x="7515726" y="3230091"/>
            <a:ext cx="0" cy="2123860"/>
          </a:xfrm>
          <a:prstGeom prst="straightConnector1">
            <a:avLst/>
          </a:prstGeom>
          <a:ln w="28575">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71BD74E-635D-4032-B684-116CEB6B16A0}"/>
              </a:ext>
            </a:extLst>
          </p:cNvPr>
          <p:cNvCxnSpPr>
            <a:cxnSpLocks/>
          </p:cNvCxnSpPr>
          <p:nvPr/>
        </p:nvCxnSpPr>
        <p:spPr>
          <a:xfrm flipV="1">
            <a:off x="6398200" y="3230091"/>
            <a:ext cx="0" cy="1349279"/>
          </a:xfrm>
          <a:prstGeom prst="straightConnector1">
            <a:avLst/>
          </a:prstGeom>
          <a:ln w="28575">
            <a:solidFill>
              <a:srgbClr val="75757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35B0386-FEF3-47D4-8D16-44DB50225589}"/>
              </a:ext>
            </a:extLst>
          </p:cNvPr>
          <p:cNvSpPr/>
          <p:nvPr/>
        </p:nvSpPr>
        <p:spPr bwMode="auto">
          <a:xfrm>
            <a:off x="2156620" y="4230424"/>
            <a:ext cx="7878759" cy="6558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 Data Lake</a:t>
            </a:r>
            <a:endParaRPr kumimoji="0" lang="en-US" sz="2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49BF72BE-68D8-4FCB-8F47-D5DB4F7F6484}"/>
              </a:ext>
            </a:extLst>
          </p:cNvPr>
          <p:cNvCxnSpPr>
            <a:cxnSpLocks/>
          </p:cNvCxnSpPr>
          <p:nvPr/>
        </p:nvCxnSpPr>
        <p:spPr>
          <a:xfrm flipV="1">
            <a:off x="1765300" y="3681858"/>
            <a:ext cx="0" cy="1738976"/>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AB90C06-6B38-4E2A-AE6B-189EFAD45836}"/>
              </a:ext>
            </a:extLst>
          </p:cNvPr>
          <p:cNvCxnSpPr>
            <a:cxnSpLocks/>
          </p:cNvCxnSpPr>
          <p:nvPr/>
        </p:nvCxnSpPr>
        <p:spPr>
          <a:xfrm>
            <a:off x="3133278" y="3700780"/>
            <a:ext cx="0" cy="791944"/>
          </a:xfrm>
          <a:prstGeom prst="straightConnector1">
            <a:avLst/>
          </a:prstGeom>
          <a:ln w="28575">
            <a:solidFill>
              <a:srgbClr val="7575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09CAF7F-E4D4-4E97-8A77-C08083BA80F1}"/>
              </a:ext>
            </a:extLst>
          </p:cNvPr>
          <p:cNvCxnSpPr>
            <a:cxnSpLocks/>
          </p:cNvCxnSpPr>
          <p:nvPr/>
        </p:nvCxnSpPr>
        <p:spPr>
          <a:xfrm flipV="1">
            <a:off x="4699000" y="4886309"/>
            <a:ext cx="0" cy="407316"/>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84C6A15-732B-4000-BDE7-8073B9866774}"/>
              </a:ext>
            </a:extLst>
          </p:cNvPr>
          <p:cNvCxnSpPr>
            <a:cxnSpLocks/>
          </p:cNvCxnSpPr>
          <p:nvPr/>
        </p:nvCxnSpPr>
        <p:spPr>
          <a:xfrm>
            <a:off x="8934819" y="3232012"/>
            <a:ext cx="0" cy="998412"/>
          </a:xfrm>
          <a:prstGeom prst="straightConnector1">
            <a:avLst/>
          </a:prstGeom>
          <a:ln w="28575">
            <a:solidFill>
              <a:srgbClr val="EB3C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94C4F99-AABF-4A4E-B90C-9E23F9AE2D3E}"/>
              </a:ext>
            </a:extLst>
          </p:cNvPr>
          <p:cNvSpPr txBox="1"/>
          <p:nvPr/>
        </p:nvSpPr>
        <p:spPr>
          <a:xfrm>
            <a:off x="8062522" y="4302912"/>
            <a:ext cx="1972857" cy="510909"/>
          </a:xfrm>
          <a:prstGeom prst="rect">
            <a:avLst/>
          </a:prstGeom>
          <a:noFill/>
        </p:spPr>
        <p:txBody>
          <a:bodyPr wrap="square" lIns="182880" tIns="0" rIns="182880" bIns="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Enrichment &amp; AI</a:t>
            </a:r>
          </a:p>
        </p:txBody>
      </p:sp>
      <p:sp>
        <p:nvSpPr>
          <p:cNvPr id="74" name="TextBox 73">
            <a:extLst>
              <a:ext uri="{FF2B5EF4-FFF2-40B4-BE49-F238E27FC236}">
                <a16:creationId xmlns:a16="http://schemas.microsoft.com/office/drawing/2014/main" id="{1246771F-BAE5-4A71-AE7B-AA51D442C154}"/>
              </a:ext>
            </a:extLst>
          </p:cNvPr>
          <p:cNvSpPr txBox="1"/>
          <p:nvPr/>
        </p:nvSpPr>
        <p:spPr>
          <a:xfrm>
            <a:off x="9060274" y="3781540"/>
            <a:ext cx="686508"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Office data</a:t>
            </a:r>
          </a:p>
        </p:txBody>
      </p:sp>
      <p:sp>
        <p:nvSpPr>
          <p:cNvPr id="75" name="TextBox 74">
            <a:extLst>
              <a:ext uri="{FF2B5EF4-FFF2-40B4-BE49-F238E27FC236}">
                <a16:creationId xmlns:a16="http://schemas.microsoft.com/office/drawing/2014/main" id="{75EB4CA6-1B6F-4D78-BA83-CF632CC0FFD8}"/>
              </a:ext>
            </a:extLst>
          </p:cNvPr>
          <p:cNvSpPr txBox="1"/>
          <p:nvPr/>
        </p:nvSpPr>
        <p:spPr>
          <a:xfrm>
            <a:off x="11091197" y="6583766"/>
            <a:ext cx="815928" cy="138499"/>
          </a:xfrm>
          <a:prstGeom prst="rect">
            <a:avLst/>
          </a:prstGeom>
          <a:noFill/>
        </p:spPr>
        <p:txBody>
          <a:bodyPr wrap="non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Read more </a:t>
            </a:r>
            <a:r>
              <a:rPr kumimoji="0" lang="en-US" sz="900" b="0" i="0" u="none" strike="noStrike" kern="1200" cap="none" spc="0" normalizeH="0" baseline="0" noProof="0" dirty="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here</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63" name="Connector: Curved 62">
            <a:extLst>
              <a:ext uri="{FF2B5EF4-FFF2-40B4-BE49-F238E27FC236}">
                <a16:creationId xmlns:a16="http://schemas.microsoft.com/office/drawing/2014/main" id="{5ADCB817-3B22-4DCD-A8AA-634C927BACCD}"/>
              </a:ext>
            </a:extLst>
          </p:cNvPr>
          <p:cNvCxnSpPr>
            <a:cxnSpLocks/>
            <a:stCxn id="111" idx="2"/>
            <a:endCxn id="47" idx="3"/>
          </p:cNvCxnSpPr>
          <p:nvPr/>
        </p:nvCxnSpPr>
        <p:spPr>
          <a:xfrm rot="5400000">
            <a:off x="9810852" y="3456540"/>
            <a:ext cx="1326355" cy="877299"/>
          </a:xfrm>
          <a:prstGeom prst="curvedConnector2">
            <a:avLst/>
          </a:prstGeom>
          <a:ln w="28575">
            <a:solidFill>
              <a:srgbClr val="035B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9CF0F10-AC40-4328-9B49-F7543073A45C}"/>
              </a:ext>
            </a:extLst>
          </p:cNvPr>
          <p:cNvSpPr txBox="1"/>
          <p:nvPr/>
        </p:nvSpPr>
        <p:spPr>
          <a:xfrm rot="19301117">
            <a:off x="4131373" y="3303198"/>
            <a:ext cx="74499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Dual write</a:t>
            </a:r>
          </a:p>
        </p:txBody>
      </p:sp>
      <p:pic>
        <p:nvPicPr>
          <p:cNvPr id="5134" name="Picture 14" descr="Image result for office logo">
            <a:extLst>
              <a:ext uri="{FF2B5EF4-FFF2-40B4-BE49-F238E27FC236}">
                <a16:creationId xmlns:a16="http://schemas.microsoft.com/office/drawing/2014/main" id="{18F8E5BE-34ED-4D56-81BE-5653899B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5355" y="1748330"/>
            <a:ext cx="558928" cy="66243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4F16FFE-3867-46A8-BA0D-6B46D1B6F628}"/>
              </a:ext>
            </a:extLst>
          </p:cNvPr>
          <p:cNvSpPr txBox="1"/>
          <p:nvPr/>
        </p:nvSpPr>
        <p:spPr>
          <a:xfrm>
            <a:off x="8223511"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Office</a:t>
            </a:r>
          </a:p>
        </p:txBody>
      </p:sp>
      <p:sp>
        <p:nvSpPr>
          <p:cNvPr id="93" name="Rectangle 92">
            <a:extLst>
              <a:ext uri="{FF2B5EF4-FFF2-40B4-BE49-F238E27FC236}">
                <a16:creationId xmlns:a16="http://schemas.microsoft.com/office/drawing/2014/main" id="{78C9B563-BD18-4B71-A4D9-6DE4BD5CEFBB}"/>
              </a:ext>
            </a:extLst>
          </p:cNvPr>
          <p:cNvSpPr/>
          <p:nvPr/>
        </p:nvSpPr>
        <p:spPr bwMode="auto">
          <a:xfrm>
            <a:off x="8112697" y="2953465"/>
            <a:ext cx="1644245" cy="278547"/>
          </a:xfrm>
          <a:prstGeom prst="rect">
            <a:avLst/>
          </a:prstGeom>
          <a:solidFill>
            <a:srgbClr val="EB3C00"/>
          </a:solidFill>
          <a:ln w="28575">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Substrate</a:t>
            </a:r>
          </a:p>
        </p:txBody>
      </p:sp>
      <p:sp>
        <p:nvSpPr>
          <p:cNvPr id="104" name="Rectangle 103">
            <a:extLst>
              <a:ext uri="{FF2B5EF4-FFF2-40B4-BE49-F238E27FC236}">
                <a16:creationId xmlns:a16="http://schemas.microsoft.com/office/drawing/2014/main" id="{A8E02139-386E-4FFA-B352-1CACAD4AFAF9}"/>
              </a:ext>
            </a:extLst>
          </p:cNvPr>
          <p:cNvSpPr/>
          <p:nvPr/>
        </p:nvSpPr>
        <p:spPr bwMode="auto">
          <a:xfrm>
            <a:off x="8112697" y="1555854"/>
            <a:ext cx="1644245" cy="1397610"/>
          </a:xfrm>
          <a:prstGeom prst="rect">
            <a:avLst/>
          </a:prstGeom>
          <a:noFill/>
          <a:ln w="28575">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122" name="Picture 2" descr="Image result for azure icon">
            <a:extLst>
              <a:ext uri="{FF2B5EF4-FFF2-40B4-BE49-F238E27FC236}">
                <a16:creationId xmlns:a16="http://schemas.microsoft.com/office/drawing/2014/main" id="{F7C9FE86-6062-475F-88FD-B0945C916F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512964" y="1778315"/>
            <a:ext cx="799426" cy="6024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6555F9-88EE-47A3-8E00-B6E3A507B49B}"/>
              </a:ext>
            </a:extLst>
          </p:cNvPr>
          <p:cNvSpPr txBox="1"/>
          <p:nvPr/>
        </p:nvSpPr>
        <p:spPr>
          <a:xfrm>
            <a:off x="10201369"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Azure Data    Services</a:t>
            </a:r>
          </a:p>
        </p:txBody>
      </p:sp>
      <p:sp>
        <p:nvSpPr>
          <p:cNvPr id="105" name="Rectangle 104">
            <a:extLst>
              <a:ext uri="{FF2B5EF4-FFF2-40B4-BE49-F238E27FC236}">
                <a16:creationId xmlns:a16="http://schemas.microsoft.com/office/drawing/2014/main" id="{88298EBD-DCF3-42D2-B0AC-DF6928247655}"/>
              </a:ext>
            </a:extLst>
          </p:cNvPr>
          <p:cNvSpPr/>
          <p:nvPr/>
        </p:nvSpPr>
        <p:spPr bwMode="auto">
          <a:xfrm>
            <a:off x="10090555" y="1555854"/>
            <a:ext cx="1644245" cy="1393437"/>
          </a:xfrm>
          <a:prstGeom prst="rect">
            <a:avLst/>
          </a:prstGeom>
          <a:noFill/>
          <a:ln w="28575">
            <a:solidFill>
              <a:srgbClr val="035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77165DC3-3292-4333-8A3A-886579C8E6E0}"/>
              </a:ext>
            </a:extLst>
          </p:cNvPr>
          <p:cNvSpPr/>
          <p:nvPr/>
        </p:nvSpPr>
        <p:spPr bwMode="auto">
          <a:xfrm>
            <a:off x="10090555" y="2953465"/>
            <a:ext cx="1644245" cy="278547"/>
          </a:xfrm>
          <a:prstGeom prst="rect">
            <a:avLst/>
          </a:prstGeom>
          <a:solidFill>
            <a:srgbClr val="035BDA"/>
          </a:solidFill>
          <a:ln w="28575">
            <a:solidFill>
              <a:srgbClr val="035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AI + ML </a:t>
            </a:r>
          </a:p>
        </p:txBody>
      </p:sp>
      <p:sp>
        <p:nvSpPr>
          <p:cNvPr id="117" name="TextBox 116">
            <a:extLst>
              <a:ext uri="{FF2B5EF4-FFF2-40B4-BE49-F238E27FC236}">
                <a16:creationId xmlns:a16="http://schemas.microsoft.com/office/drawing/2014/main" id="{FFC0FA16-DA73-492D-BC75-D1DA74C1744A}"/>
              </a:ext>
            </a:extLst>
          </p:cNvPr>
          <p:cNvSpPr txBox="1"/>
          <p:nvPr/>
        </p:nvSpPr>
        <p:spPr>
          <a:xfrm>
            <a:off x="5177627" y="3463465"/>
            <a:ext cx="63020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F&amp;O data</a:t>
            </a:r>
          </a:p>
        </p:txBody>
      </p:sp>
      <p:sp>
        <p:nvSpPr>
          <p:cNvPr id="5" name="Rectangle 4">
            <a:extLst>
              <a:ext uri="{FF2B5EF4-FFF2-40B4-BE49-F238E27FC236}">
                <a16:creationId xmlns:a16="http://schemas.microsoft.com/office/drawing/2014/main" id="{AB17B917-8FE2-4046-A509-631E71900064}"/>
              </a:ext>
            </a:extLst>
          </p:cNvPr>
          <p:cNvSpPr/>
          <p:nvPr/>
        </p:nvSpPr>
        <p:spPr bwMode="auto">
          <a:xfrm>
            <a:off x="1385676" y="5292812"/>
            <a:ext cx="9420649" cy="655885"/>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Common Data Model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sp>
        <p:nvSpPr>
          <p:cNvPr id="119" name="TextBox 118">
            <a:extLst>
              <a:ext uri="{FF2B5EF4-FFF2-40B4-BE49-F238E27FC236}">
                <a16:creationId xmlns:a16="http://schemas.microsoft.com/office/drawing/2014/main" id="{AE97B9E7-C9B5-41AE-94F8-08A23362BA36}"/>
              </a:ext>
            </a:extLst>
          </p:cNvPr>
          <p:cNvSpPr txBox="1"/>
          <p:nvPr/>
        </p:nvSpPr>
        <p:spPr>
          <a:xfrm>
            <a:off x="6508787" y="3781540"/>
            <a:ext cx="96897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Connectors</a:t>
            </a:r>
          </a:p>
        </p:txBody>
      </p:sp>
      <p:sp>
        <p:nvSpPr>
          <p:cNvPr id="121" name="TextBox 120">
            <a:extLst>
              <a:ext uri="{FF2B5EF4-FFF2-40B4-BE49-F238E27FC236}">
                <a16:creationId xmlns:a16="http://schemas.microsoft.com/office/drawing/2014/main" id="{FE0011F5-FF24-483F-96C7-393F29B197E4}"/>
              </a:ext>
            </a:extLst>
          </p:cNvPr>
          <p:cNvSpPr txBox="1"/>
          <p:nvPr/>
        </p:nvSpPr>
        <p:spPr>
          <a:xfrm>
            <a:off x="3279461" y="3766231"/>
            <a:ext cx="762946"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Connectors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Dataflows</a:t>
            </a:r>
          </a:p>
        </p:txBody>
      </p:sp>
      <p:sp>
        <p:nvSpPr>
          <p:cNvPr id="122" name="TextBox 121">
            <a:extLst>
              <a:ext uri="{FF2B5EF4-FFF2-40B4-BE49-F238E27FC236}">
                <a16:creationId xmlns:a16="http://schemas.microsoft.com/office/drawing/2014/main" id="{F86CCAFC-07E3-41F6-88A2-4EDAACD3A252}"/>
              </a:ext>
            </a:extLst>
          </p:cNvPr>
          <p:cNvSpPr txBox="1"/>
          <p:nvPr/>
        </p:nvSpPr>
        <p:spPr>
          <a:xfrm>
            <a:off x="4848616" y="5024477"/>
            <a:ext cx="1676005" cy="169277"/>
          </a:xfrm>
          <a:prstGeom prst="rect">
            <a:avLst/>
          </a:prstGeom>
          <a:noFill/>
        </p:spPr>
        <p:txBody>
          <a:bodyPr wrap="square" lIns="0" tIns="0" rIns="0" bIns="0" rtlCol="0">
            <a:spAutoFit/>
          </a:bodyPr>
          <a:lstStyle>
            <a:defPPr>
              <a:defRPr lang="en-US"/>
            </a:defPPr>
            <a:lvl1pPr>
              <a:spcAft>
                <a:spcPts val="600"/>
              </a:spcAft>
              <a:defRPr sz="110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Dataflows</a:t>
            </a:r>
          </a:p>
        </p:txBody>
      </p:sp>
      <p:sp>
        <p:nvSpPr>
          <p:cNvPr id="81" name="TextBox 80">
            <a:extLst>
              <a:ext uri="{FF2B5EF4-FFF2-40B4-BE49-F238E27FC236}">
                <a16:creationId xmlns:a16="http://schemas.microsoft.com/office/drawing/2014/main" id="{3F74CB91-4588-4555-BFCC-E1C7C6F09303}"/>
              </a:ext>
            </a:extLst>
          </p:cNvPr>
          <p:cNvSpPr txBox="1"/>
          <p:nvPr/>
        </p:nvSpPr>
        <p:spPr>
          <a:xfrm>
            <a:off x="6245654"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Power BI</a:t>
            </a:r>
          </a:p>
        </p:txBody>
      </p:sp>
      <p:sp>
        <p:nvSpPr>
          <p:cNvPr id="106" name="Rectangle 105">
            <a:extLst>
              <a:ext uri="{FF2B5EF4-FFF2-40B4-BE49-F238E27FC236}">
                <a16:creationId xmlns:a16="http://schemas.microsoft.com/office/drawing/2014/main" id="{7B75D9A0-760A-4008-ACCB-256E8A798432}"/>
              </a:ext>
            </a:extLst>
          </p:cNvPr>
          <p:cNvSpPr/>
          <p:nvPr/>
        </p:nvSpPr>
        <p:spPr bwMode="auto">
          <a:xfrm>
            <a:off x="6134840" y="1555854"/>
            <a:ext cx="1644245" cy="1393437"/>
          </a:xfrm>
          <a:prstGeom prst="rect">
            <a:avLst/>
          </a:prstGeom>
          <a:noFill/>
          <a:ln w="28575">
            <a:solidFill>
              <a:srgbClr val="F2C8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4606C648-1B2A-40E1-92BA-F2D9EBDB6AF4}"/>
              </a:ext>
            </a:extLst>
          </p:cNvPr>
          <p:cNvSpPr/>
          <p:nvPr/>
        </p:nvSpPr>
        <p:spPr bwMode="auto">
          <a:xfrm>
            <a:off x="6134841" y="2953465"/>
            <a:ext cx="1644244" cy="278547"/>
          </a:xfrm>
          <a:prstGeom prst="rect">
            <a:avLst/>
          </a:prstGeom>
          <a:solidFill>
            <a:srgbClr val="F2C811"/>
          </a:solidFill>
          <a:ln w="28575">
            <a:solidFill>
              <a:srgbClr val="F2C8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AS/BI Semantic Models</a:t>
            </a:r>
          </a:p>
        </p:txBody>
      </p:sp>
      <p:pic>
        <p:nvPicPr>
          <p:cNvPr id="4102" name="Picture 6" descr="Image result for power bi yellow logo">
            <a:extLst>
              <a:ext uri="{FF2B5EF4-FFF2-40B4-BE49-F238E27FC236}">
                <a16:creationId xmlns:a16="http://schemas.microsoft.com/office/drawing/2014/main" id="{95F03E76-0C02-4000-8B19-EE3C6BA9F9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605097" y="1731780"/>
            <a:ext cx="703730" cy="695534"/>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8BE63D6B-9B0C-4ACE-8E7F-9E8F8EE2D449}"/>
              </a:ext>
            </a:extLst>
          </p:cNvPr>
          <p:cNvSpPr/>
          <p:nvPr/>
        </p:nvSpPr>
        <p:spPr bwMode="auto">
          <a:xfrm>
            <a:off x="-7646" y="1555854"/>
            <a:ext cx="2316638" cy="1613358"/>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PowerApps, Automate, Power </a:t>
            </a:r>
            <a:r>
              <a:rPr lang="en-US" sz="1400" dirty="0">
                <a:solidFill>
                  <a:srgbClr val="000000"/>
                </a:solidFill>
                <a:latin typeface="Segoe UI Semibold"/>
                <a:ea typeface="Segoe UI" pitchFamily="34" charset="0"/>
                <a:cs typeface="Segoe UI" pitchFamily="34" charset="0"/>
              </a:rPr>
              <a:t>BI, Virtual Agents</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A7C65CD8-A7DC-471B-A13A-7625DFA5E7C1}"/>
              </a:ext>
            </a:extLst>
          </p:cNvPr>
          <p:cNvSpPr/>
          <p:nvPr/>
        </p:nvSpPr>
        <p:spPr bwMode="auto">
          <a:xfrm>
            <a:off x="2311718" y="1555854"/>
            <a:ext cx="1643121" cy="1613358"/>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Dynamics 365 CE</a:t>
            </a:r>
          </a:p>
        </p:txBody>
      </p:sp>
      <p:sp>
        <p:nvSpPr>
          <p:cNvPr id="51" name="Rectangle 50">
            <a:extLst>
              <a:ext uri="{FF2B5EF4-FFF2-40B4-BE49-F238E27FC236}">
                <a16:creationId xmlns:a16="http://schemas.microsoft.com/office/drawing/2014/main" id="{7410507E-2602-4D31-80F9-BE8EB7C10CD2}"/>
              </a:ext>
            </a:extLst>
          </p:cNvPr>
          <p:cNvSpPr/>
          <p:nvPr/>
        </p:nvSpPr>
        <p:spPr bwMode="auto">
          <a:xfrm>
            <a:off x="0" y="3164794"/>
            <a:ext cx="3954839" cy="492072"/>
          </a:xfrm>
          <a:prstGeom prst="rect">
            <a:avLst/>
          </a:prstGeom>
          <a:solidFill>
            <a:srgbClr val="172450"/>
          </a:solid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Common Data Service</a:t>
            </a: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56" name="Picture 8" descr="Image result for dynamics 365 logo">
            <a:extLst>
              <a:ext uri="{FF2B5EF4-FFF2-40B4-BE49-F238E27FC236}">
                <a16:creationId xmlns:a16="http://schemas.microsoft.com/office/drawing/2014/main" id="{30DBDD7E-2F57-4640-B567-D44261E3D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819407" y="1738979"/>
            <a:ext cx="627743" cy="822960"/>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A1824167-C09C-40C3-A21B-EBC5F889558B}"/>
              </a:ext>
            </a:extLst>
          </p:cNvPr>
          <p:cNvSpPr/>
          <p:nvPr/>
        </p:nvSpPr>
        <p:spPr bwMode="auto">
          <a:xfrm>
            <a:off x="4288451" y="1555854"/>
            <a:ext cx="1512777" cy="1361140"/>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Dynamics 365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F&amp;O</a:t>
            </a:r>
          </a:p>
        </p:txBody>
      </p:sp>
      <p:pic>
        <p:nvPicPr>
          <p:cNvPr id="84" name="Picture 83">
            <a:extLst>
              <a:ext uri="{FF2B5EF4-FFF2-40B4-BE49-F238E27FC236}">
                <a16:creationId xmlns:a16="http://schemas.microsoft.com/office/drawing/2014/main" id="{34699190-9DEE-4B14-8AF6-E01CD1498DD2}"/>
              </a:ext>
            </a:extLst>
          </p:cNvPr>
          <p:cNvPicPr>
            <a:picLocks noChangeAspect="1"/>
          </p:cNvPicPr>
          <p:nvPr/>
        </p:nvPicPr>
        <p:blipFill>
          <a:blip r:embed="rId8"/>
          <a:stretch>
            <a:fillRect/>
          </a:stretch>
        </p:blipFill>
        <p:spPr>
          <a:xfrm>
            <a:off x="1385677" y="6011539"/>
            <a:ext cx="9420646" cy="710726"/>
          </a:xfrm>
          <a:prstGeom prst="rect">
            <a:avLst/>
          </a:prstGeom>
          <a:solidFill>
            <a:srgbClr val="00B7C3"/>
          </a:solidFill>
          <a:ln w="3175" cap="flat" cmpd="sng" algn="ctr">
            <a:solidFill>
              <a:schemeClr val="accent5">
                <a:lumMod val="75000"/>
              </a:schemeClr>
            </a:solidFill>
            <a:prstDash val="solid"/>
            <a:round/>
            <a:headEnd type="none" w="med" len="med"/>
            <a:tailEnd type="none" w="med" len="med"/>
          </a:ln>
          <a:effectLst/>
        </p:spPr>
      </p:pic>
      <p:sp>
        <p:nvSpPr>
          <p:cNvPr id="2" name="Title 1">
            <a:extLst>
              <a:ext uri="{FF2B5EF4-FFF2-40B4-BE49-F238E27FC236}">
                <a16:creationId xmlns:a16="http://schemas.microsoft.com/office/drawing/2014/main" id="{511E3D71-F1BB-4CFA-B6DC-99B20D4EE200}"/>
              </a:ext>
            </a:extLst>
          </p:cNvPr>
          <p:cNvSpPr>
            <a:spLocks noGrp="1"/>
          </p:cNvSpPr>
          <p:nvPr>
            <p:ph type="title"/>
          </p:nvPr>
        </p:nvSpPr>
        <p:spPr/>
        <p:txBody>
          <a:bodyPr/>
          <a:lstStyle/>
          <a:p>
            <a:r>
              <a:rPr lang="en-US" dirty="0">
                <a:solidFill>
                  <a:schemeClr val="tx1"/>
                </a:solidFill>
              </a:rPr>
              <a:t>The Common Data Model and Common Data Service </a:t>
            </a:r>
          </a:p>
        </p:txBody>
      </p:sp>
      <p:cxnSp>
        <p:nvCxnSpPr>
          <p:cNvPr id="115" name="Straight Arrow Connector 114">
            <a:extLst>
              <a:ext uri="{FF2B5EF4-FFF2-40B4-BE49-F238E27FC236}">
                <a16:creationId xmlns:a16="http://schemas.microsoft.com/office/drawing/2014/main" id="{F3210152-9208-4589-9DDC-864CA3D9049F}"/>
              </a:ext>
            </a:extLst>
          </p:cNvPr>
          <p:cNvCxnSpPr>
            <a:cxnSpLocks/>
          </p:cNvCxnSpPr>
          <p:nvPr/>
        </p:nvCxnSpPr>
        <p:spPr>
          <a:xfrm>
            <a:off x="5044839" y="2916994"/>
            <a:ext cx="5934" cy="1313430"/>
          </a:xfrm>
          <a:prstGeom prst="straightConnector1">
            <a:avLst/>
          </a:prstGeom>
          <a:ln w="28575">
            <a:solidFill>
              <a:srgbClr val="1724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1D4A09BE-36C8-4C12-BFE7-DFEFCC12C9E3}"/>
              </a:ext>
            </a:extLst>
          </p:cNvPr>
          <p:cNvCxnSpPr>
            <a:cxnSpLocks/>
            <a:endCxn id="51" idx="3"/>
          </p:cNvCxnSpPr>
          <p:nvPr/>
        </p:nvCxnSpPr>
        <p:spPr>
          <a:xfrm rot="10800000" flipV="1">
            <a:off x="3954839" y="2916994"/>
            <a:ext cx="681128" cy="493836"/>
          </a:xfrm>
          <a:prstGeom prst="curvedConnector3">
            <a:avLst>
              <a:gd name="adj1" fmla="val 50000"/>
            </a:avLst>
          </a:prstGeom>
          <a:ln w="28575">
            <a:solidFill>
              <a:srgbClr val="17245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0C57F9F-F6EE-46DB-84B2-A25AFEB7CCDF}"/>
              </a:ext>
            </a:extLst>
          </p:cNvPr>
          <p:cNvGrpSpPr/>
          <p:nvPr/>
        </p:nvGrpSpPr>
        <p:grpSpPr>
          <a:xfrm>
            <a:off x="687534" y="1725178"/>
            <a:ext cx="1396536" cy="708738"/>
            <a:chOff x="441969" y="3660346"/>
            <a:chExt cx="919528" cy="466659"/>
          </a:xfrm>
        </p:grpSpPr>
        <p:pic>
          <p:nvPicPr>
            <p:cNvPr id="69" name="Graphic 68" descr="Power Apps">
              <a:extLst>
                <a:ext uri="{FF2B5EF4-FFF2-40B4-BE49-F238E27FC236}">
                  <a16:creationId xmlns:a16="http://schemas.microsoft.com/office/drawing/2014/main" id="{BD1692A0-0E0A-4F8B-8D99-0DB0F3D184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969" y="3660346"/>
              <a:ext cx="466659" cy="466659"/>
            </a:xfrm>
            <a:prstGeom prst="rect">
              <a:avLst/>
            </a:prstGeom>
          </p:spPr>
        </p:pic>
        <p:pic>
          <p:nvPicPr>
            <p:cNvPr id="19" name="Picture 18">
              <a:extLst>
                <a:ext uri="{FF2B5EF4-FFF2-40B4-BE49-F238E27FC236}">
                  <a16:creationId xmlns:a16="http://schemas.microsoft.com/office/drawing/2014/main" id="{75B24398-F364-40A3-90A8-DCBBAEFE28BF}"/>
                </a:ext>
              </a:extLst>
            </p:cNvPr>
            <p:cNvPicPr>
              <a:picLocks noChangeAspect="1"/>
            </p:cNvPicPr>
            <p:nvPr/>
          </p:nvPicPr>
          <p:blipFill>
            <a:blip r:embed="rId11"/>
            <a:stretch>
              <a:fillRect/>
            </a:stretch>
          </p:blipFill>
          <p:spPr>
            <a:xfrm>
              <a:off x="938083" y="3741420"/>
              <a:ext cx="423414" cy="326009"/>
            </a:xfrm>
            <a:prstGeom prst="rect">
              <a:avLst/>
            </a:prstGeom>
          </p:spPr>
        </p:pic>
      </p:grpSp>
      <p:grpSp>
        <p:nvGrpSpPr>
          <p:cNvPr id="44" name="Group 43">
            <a:extLst>
              <a:ext uri="{FF2B5EF4-FFF2-40B4-BE49-F238E27FC236}">
                <a16:creationId xmlns:a16="http://schemas.microsoft.com/office/drawing/2014/main" id="{CE2B390E-AE21-4100-B09E-9A0D9DA90CF0}"/>
              </a:ext>
            </a:extLst>
          </p:cNvPr>
          <p:cNvGrpSpPr/>
          <p:nvPr/>
        </p:nvGrpSpPr>
        <p:grpSpPr>
          <a:xfrm>
            <a:off x="4749004" y="1782679"/>
            <a:ext cx="591670" cy="593736"/>
            <a:chOff x="3875094" y="1531207"/>
            <a:chExt cx="2286041" cy="2294034"/>
          </a:xfrm>
          <a:solidFill>
            <a:srgbClr val="172450"/>
          </a:solidFill>
        </p:grpSpPr>
        <p:grpSp>
          <p:nvGrpSpPr>
            <p:cNvPr id="48" name="Group 47">
              <a:extLst>
                <a:ext uri="{FF2B5EF4-FFF2-40B4-BE49-F238E27FC236}">
                  <a16:creationId xmlns:a16="http://schemas.microsoft.com/office/drawing/2014/main" id="{F9154C17-0E15-4FDE-BEA7-68E48FA263B0}"/>
                </a:ext>
              </a:extLst>
            </p:cNvPr>
            <p:cNvGrpSpPr/>
            <p:nvPr/>
          </p:nvGrpSpPr>
          <p:grpSpPr>
            <a:xfrm>
              <a:off x="4599266" y="1531207"/>
              <a:ext cx="1016017" cy="1024985"/>
              <a:chOff x="5935306" y="1288378"/>
              <a:chExt cx="1016017" cy="1024985"/>
            </a:xfrm>
            <a:grpFill/>
          </p:grpSpPr>
          <p:grpSp>
            <p:nvGrpSpPr>
              <p:cNvPr id="86" name="Group 85">
                <a:extLst>
                  <a:ext uri="{FF2B5EF4-FFF2-40B4-BE49-F238E27FC236}">
                    <a16:creationId xmlns:a16="http://schemas.microsoft.com/office/drawing/2014/main" id="{9403797F-7540-49A1-9B73-37A92B0D7B40}"/>
                  </a:ext>
                </a:extLst>
              </p:cNvPr>
              <p:cNvGrpSpPr/>
              <p:nvPr/>
            </p:nvGrpSpPr>
            <p:grpSpPr>
              <a:xfrm>
                <a:off x="5935306" y="1288378"/>
                <a:ext cx="1016017" cy="1024985"/>
                <a:chOff x="5935306" y="1288378"/>
                <a:chExt cx="1016017" cy="1024985"/>
              </a:xfrm>
              <a:grpFill/>
            </p:grpSpPr>
            <p:sp>
              <p:nvSpPr>
                <p:cNvPr id="89" name="Freeform: Shape 88">
                  <a:extLst>
                    <a:ext uri="{FF2B5EF4-FFF2-40B4-BE49-F238E27FC236}">
                      <a16:creationId xmlns:a16="http://schemas.microsoft.com/office/drawing/2014/main" id="{FE005E6A-84F2-4D02-A0A6-5CA4E433D6EA}"/>
                    </a:ext>
                  </a:extLst>
                </p:cNvPr>
                <p:cNvSpPr/>
                <p:nvPr/>
              </p:nvSpPr>
              <p:spPr bwMode="auto">
                <a:xfrm rot="17549144">
                  <a:off x="6577023" y="1296537"/>
                  <a:ext cx="86135" cy="147315"/>
                </a:xfrm>
                <a:custGeom>
                  <a:avLst/>
                  <a:gdLst>
                    <a:gd name="connsiteX0" fmla="*/ 85912 w 86135"/>
                    <a:gd name="connsiteY0" fmla="*/ 0 h 147315"/>
                    <a:gd name="connsiteX1" fmla="*/ 86135 w 86135"/>
                    <a:gd name="connsiteY1" fmla="*/ 147184 h 147315"/>
                    <a:gd name="connsiteX2" fmla="*/ 115 w 86135"/>
                    <a:gd name="connsiteY2" fmla="*/ 147315 h 147315"/>
                    <a:gd name="connsiteX3" fmla="*/ 7266 w 86135"/>
                    <a:gd name="connsiteY3" fmla="*/ 79351 h 147315"/>
                    <a:gd name="connsiteX4" fmla="*/ 0 w 86135"/>
                    <a:gd name="connsiteY4" fmla="*/ 130 h 147315"/>
                    <a:gd name="connsiteX5" fmla="*/ 85912 w 86135"/>
                    <a:gd name="connsiteY5" fmla="*/ 0 h 1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35" h="147315">
                      <a:moveTo>
                        <a:pt x="85912" y="0"/>
                      </a:moveTo>
                      <a:lnTo>
                        <a:pt x="86135" y="147184"/>
                      </a:lnTo>
                      <a:lnTo>
                        <a:pt x="115" y="147315"/>
                      </a:lnTo>
                      <a:lnTo>
                        <a:pt x="7266" y="79351"/>
                      </a:lnTo>
                      <a:lnTo>
                        <a:pt x="0" y="130"/>
                      </a:lnTo>
                      <a:lnTo>
                        <a:pt x="859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54871791-BD66-4145-B5EB-98EACED3135C}"/>
                    </a:ext>
                  </a:extLst>
                </p:cNvPr>
                <p:cNvSpPr/>
                <p:nvPr/>
              </p:nvSpPr>
              <p:spPr bwMode="auto">
                <a:xfrm rot="17549144">
                  <a:off x="6187790" y="1288345"/>
                  <a:ext cx="164115" cy="164182"/>
                </a:xfrm>
                <a:custGeom>
                  <a:avLst/>
                  <a:gdLst>
                    <a:gd name="connsiteX0" fmla="*/ 164115 w 164115"/>
                    <a:gd name="connsiteY0" fmla="*/ 105045 h 164182"/>
                    <a:gd name="connsiteX1" fmla="*/ 103861 w 164115"/>
                    <a:gd name="connsiteY1" fmla="*/ 164182 h 164182"/>
                    <a:gd name="connsiteX2" fmla="*/ 52626 w 164115"/>
                    <a:gd name="connsiteY2" fmla="*/ 102538 h 164182"/>
                    <a:gd name="connsiteX3" fmla="*/ 0 w 164115"/>
                    <a:gd name="connsiteY3" fmla="*/ 59888 h 164182"/>
                    <a:gd name="connsiteX4" fmla="*/ 61019 w 164115"/>
                    <a:gd name="connsiteY4" fmla="*/ 0 h 164182"/>
                    <a:gd name="connsiteX5" fmla="*/ 164115 w 164115"/>
                    <a:gd name="connsiteY5" fmla="*/ 105045 h 16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15" h="164182">
                      <a:moveTo>
                        <a:pt x="164115" y="105045"/>
                      </a:moveTo>
                      <a:lnTo>
                        <a:pt x="103861" y="164182"/>
                      </a:lnTo>
                      <a:lnTo>
                        <a:pt x="52626" y="102538"/>
                      </a:lnTo>
                      <a:lnTo>
                        <a:pt x="0" y="59888"/>
                      </a:lnTo>
                      <a:lnTo>
                        <a:pt x="61019" y="0"/>
                      </a:lnTo>
                      <a:lnTo>
                        <a:pt x="164115" y="10504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9F425193-725E-421C-82FF-6AC12DDEB549}"/>
                    </a:ext>
                  </a:extLst>
                </p:cNvPr>
                <p:cNvSpPr/>
                <p:nvPr/>
              </p:nvSpPr>
              <p:spPr bwMode="auto">
                <a:xfrm rot="17549144">
                  <a:off x="6790658" y="1542125"/>
                  <a:ext cx="160454" cy="160877"/>
                </a:xfrm>
                <a:custGeom>
                  <a:avLst/>
                  <a:gdLst>
                    <a:gd name="connsiteX0" fmla="*/ 160454 w 160454"/>
                    <a:gd name="connsiteY0" fmla="*/ 56575 h 160877"/>
                    <a:gd name="connsiteX1" fmla="*/ 56606 w 160454"/>
                    <a:gd name="connsiteY1" fmla="*/ 160877 h 160877"/>
                    <a:gd name="connsiteX2" fmla="*/ 0 w 160454"/>
                    <a:gd name="connsiteY2" fmla="*/ 104518 h 160877"/>
                    <a:gd name="connsiteX3" fmla="*/ 57986 w 160454"/>
                    <a:gd name="connsiteY3" fmla="*/ 56324 h 160877"/>
                    <a:gd name="connsiteX4" fmla="*/ 103632 w 160454"/>
                    <a:gd name="connsiteY4" fmla="*/ 0 h 160877"/>
                    <a:gd name="connsiteX5" fmla="*/ 160454 w 160454"/>
                    <a:gd name="connsiteY5" fmla="*/ 56575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454" h="160877">
                      <a:moveTo>
                        <a:pt x="160454" y="56575"/>
                      </a:moveTo>
                      <a:lnTo>
                        <a:pt x="56606" y="160877"/>
                      </a:lnTo>
                      <a:lnTo>
                        <a:pt x="0" y="104518"/>
                      </a:lnTo>
                      <a:lnTo>
                        <a:pt x="57986" y="56324"/>
                      </a:lnTo>
                      <a:lnTo>
                        <a:pt x="103632" y="0"/>
                      </a:lnTo>
                      <a:lnTo>
                        <a:pt x="160454" y="5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Shape 91">
                  <a:extLst>
                    <a:ext uri="{FF2B5EF4-FFF2-40B4-BE49-F238E27FC236}">
                      <a16:creationId xmlns:a16="http://schemas.microsoft.com/office/drawing/2014/main" id="{E8FF833F-234B-4070-BD6A-5E63CF6A2BDF}"/>
                    </a:ext>
                  </a:extLst>
                </p:cNvPr>
                <p:cNvSpPr/>
                <p:nvPr/>
              </p:nvSpPr>
              <p:spPr bwMode="auto">
                <a:xfrm rot="17549144">
                  <a:off x="5940358" y="1582893"/>
                  <a:ext cx="147185" cy="85672"/>
                </a:xfrm>
                <a:custGeom>
                  <a:avLst/>
                  <a:gdLst>
                    <a:gd name="connsiteX0" fmla="*/ 147185 w 147185"/>
                    <a:gd name="connsiteY0" fmla="*/ 0 h 85672"/>
                    <a:gd name="connsiteX1" fmla="*/ 147185 w 147185"/>
                    <a:gd name="connsiteY1" fmla="*/ 85507 h 85672"/>
                    <a:gd name="connsiteX2" fmla="*/ 79474 w 147185"/>
                    <a:gd name="connsiteY2" fmla="*/ 78382 h 85672"/>
                    <a:gd name="connsiteX3" fmla="*/ 0 w 147185"/>
                    <a:gd name="connsiteY3" fmla="*/ 85672 h 85672"/>
                    <a:gd name="connsiteX4" fmla="*/ 0 w 147185"/>
                    <a:gd name="connsiteY4" fmla="*/ 0 h 85672"/>
                    <a:gd name="connsiteX5" fmla="*/ 147185 w 147185"/>
                    <a:gd name="connsiteY5" fmla="*/ 0 h 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5672">
                      <a:moveTo>
                        <a:pt x="147185" y="0"/>
                      </a:moveTo>
                      <a:lnTo>
                        <a:pt x="147185" y="85507"/>
                      </a:lnTo>
                      <a:lnTo>
                        <a:pt x="79474" y="78382"/>
                      </a:lnTo>
                      <a:lnTo>
                        <a:pt x="0" y="85672"/>
                      </a:lnTo>
                      <a:lnTo>
                        <a:pt x="0" y="0"/>
                      </a:lnTo>
                      <a:lnTo>
                        <a:pt x="14718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DF444AA6-CCB3-4AC8-BC89-8A8822954B52}"/>
                    </a:ext>
                  </a:extLst>
                </p:cNvPr>
                <p:cNvSpPr/>
                <p:nvPr/>
              </p:nvSpPr>
              <p:spPr bwMode="auto">
                <a:xfrm rot="17549144">
                  <a:off x="5935446" y="1897617"/>
                  <a:ext cx="162390" cy="162669"/>
                </a:xfrm>
                <a:custGeom>
                  <a:avLst/>
                  <a:gdLst>
                    <a:gd name="connsiteX0" fmla="*/ 162390 w 162390"/>
                    <a:gd name="connsiteY0" fmla="*/ 58288 h 162669"/>
                    <a:gd name="connsiteX1" fmla="*/ 103647 w 162390"/>
                    <a:gd name="connsiteY1" fmla="*/ 107110 h 162669"/>
                    <a:gd name="connsiteX2" fmla="*/ 58622 w 162390"/>
                    <a:gd name="connsiteY2" fmla="*/ 162669 h 162669"/>
                    <a:gd name="connsiteX3" fmla="*/ 0 w 162390"/>
                    <a:gd name="connsiteY3" fmla="*/ 104302 h 162669"/>
                    <a:gd name="connsiteX4" fmla="*/ 103847 w 162390"/>
                    <a:gd name="connsiteY4" fmla="*/ 0 h 162669"/>
                    <a:gd name="connsiteX5" fmla="*/ 162390 w 162390"/>
                    <a:gd name="connsiteY5" fmla="*/ 58288 h 1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90" h="162669">
                      <a:moveTo>
                        <a:pt x="162390" y="58288"/>
                      </a:moveTo>
                      <a:lnTo>
                        <a:pt x="103647" y="107110"/>
                      </a:lnTo>
                      <a:lnTo>
                        <a:pt x="58622" y="162669"/>
                      </a:lnTo>
                      <a:lnTo>
                        <a:pt x="0" y="104302"/>
                      </a:lnTo>
                      <a:lnTo>
                        <a:pt x="103847" y="0"/>
                      </a:lnTo>
                      <a:lnTo>
                        <a:pt x="162390" y="582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04F83634-559B-4CBD-BF29-B7820F8C1A47}"/>
                    </a:ext>
                  </a:extLst>
                </p:cNvPr>
                <p:cNvSpPr/>
                <p:nvPr/>
              </p:nvSpPr>
              <p:spPr bwMode="auto">
                <a:xfrm rot="17549144">
                  <a:off x="6798349" y="1938843"/>
                  <a:ext cx="147185" cy="84054"/>
                </a:xfrm>
                <a:custGeom>
                  <a:avLst/>
                  <a:gdLst>
                    <a:gd name="connsiteX0" fmla="*/ 147185 w 147185"/>
                    <a:gd name="connsiteY0" fmla="*/ 925 h 84054"/>
                    <a:gd name="connsiteX1" fmla="*/ 147185 w 147185"/>
                    <a:gd name="connsiteY1" fmla="*/ 84054 h 84054"/>
                    <a:gd name="connsiteX2" fmla="*/ 0 w 147185"/>
                    <a:gd name="connsiteY2" fmla="*/ 84053 h 84054"/>
                    <a:gd name="connsiteX3" fmla="*/ 0 w 147185"/>
                    <a:gd name="connsiteY3" fmla="*/ 0 h 84054"/>
                    <a:gd name="connsiteX4" fmla="*/ 73247 w 147185"/>
                    <a:gd name="connsiteY4" fmla="*/ 7707 h 84054"/>
                    <a:gd name="connsiteX5" fmla="*/ 147185 w 147185"/>
                    <a:gd name="connsiteY5" fmla="*/ 925 h 8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4054">
                      <a:moveTo>
                        <a:pt x="147185" y="925"/>
                      </a:moveTo>
                      <a:lnTo>
                        <a:pt x="147185" y="84054"/>
                      </a:lnTo>
                      <a:lnTo>
                        <a:pt x="0" y="84053"/>
                      </a:lnTo>
                      <a:lnTo>
                        <a:pt x="0" y="0"/>
                      </a:lnTo>
                      <a:lnTo>
                        <a:pt x="73247" y="7707"/>
                      </a:lnTo>
                      <a:lnTo>
                        <a:pt x="147185" y="9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7381FD54-1D7C-4120-9871-2DBC783AE699}"/>
                    </a:ext>
                  </a:extLst>
                </p:cNvPr>
                <p:cNvSpPr/>
                <p:nvPr/>
              </p:nvSpPr>
              <p:spPr bwMode="auto">
                <a:xfrm rot="17549144">
                  <a:off x="6226663" y="2153716"/>
                  <a:ext cx="80293" cy="147307"/>
                </a:xfrm>
                <a:custGeom>
                  <a:avLst/>
                  <a:gdLst>
                    <a:gd name="connsiteX0" fmla="*/ 80293 w 80293"/>
                    <a:gd name="connsiteY0" fmla="*/ 0 h 147307"/>
                    <a:gd name="connsiteX1" fmla="*/ 72747 w 80293"/>
                    <a:gd name="connsiteY1" fmla="*/ 71713 h 147307"/>
                    <a:gd name="connsiteX2" fmla="*/ 79670 w 80293"/>
                    <a:gd name="connsiteY2" fmla="*/ 147187 h 147307"/>
                    <a:gd name="connsiteX3" fmla="*/ 223 w 80293"/>
                    <a:gd name="connsiteY3" fmla="*/ 147307 h 147307"/>
                    <a:gd name="connsiteX4" fmla="*/ 0 w 80293"/>
                    <a:gd name="connsiteY4" fmla="*/ 122 h 147307"/>
                    <a:gd name="connsiteX5" fmla="*/ 80293 w 80293"/>
                    <a:gd name="connsiteY5" fmla="*/ 0 h 1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93" h="147307">
                      <a:moveTo>
                        <a:pt x="80293" y="0"/>
                      </a:moveTo>
                      <a:lnTo>
                        <a:pt x="72747" y="71713"/>
                      </a:lnTo>
                      <a:lnTo>
                        <a:pt x="79670" y="147187"/>
                      </a:lnTo>
                      <a:lnTo>
                        <a:pt x="223" y="147307"/>
                      </a:lnTo>
                      <a:lnTo>
                        <a:pt x="0" y="122"/>
                      </a:lnTo>
                      <a:lnTo>
                        <a:pt x="8029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Freeform: Shape 96">
                  <a:extLst>
                    <a:ext uri="{FF2B5EF4-FFF2-40B4-BE49-F238E27FC236}">
                      <a16:creationId xmlns:a16="http://schemas.microsoft.com/office/drawing/2014/main" id="{91C900B5-176F-4451-AB40-EEF3868C8FCF}"/>
                    </a:ext>
                  </a:extLst>
                </p:cNvPr>
                <p:cNvSpPr/>
                <p:nvPr/>
              </p:nvSpPr>
              <p:spPr bwMode="auto">
                <a:xfrm rot="17549144">
                  <a:off x="6536210" y="2149800"/>
                  <a:ext cx="163438" cy="163688"/>
                </a:xfrm>
                <a:custGeom>
                  <a:avLst/>
                  <a:gdLst>
                    <a:gd name="connsiteX0" fmla="*/ 163438 w 163438"/>
                    <a:gd name="connsiteY0" fmla="*/ 104467 h 163688"/>
                    <a:gd name="connsiteX1" fmla="*/ 103098 w 163438"/>
                    <a:gd name="connsiteY1" fmla="*/ 163688 h 163688"/>
                    <a:gd name="connsiteX2" fmla="*/ 0 w 163438"/>
                    <a:gd name="connsiteY2" fmla="*/ 58644 h 163688"/>
                    <a:gd name="connsiteX3" fmla="*/ 59752 w 163438"/>
                    <a:gd name="connsiteY3" fmla="*/ 0 h 163688"/>
                    <a:gd name="connsiteX4" fmla="*/ 111788 w 163438"/>
                    <a:gd name="connsiteY4" fmla="*/ 62609 h 163688"/>
                    <a:gd name="connsiteX5" fmla="*/ 163438 w 163438"/>
                    <a:gd name="connsiteY5" fmla="*/ 104467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8" h="163688">
                      <a:moveTo>
                        <a:pt x="163438" y="104467"/>
                      </a:moveTo>
                      <a:lnTo>
                        <a:pt x="103098" y="163688"/>
                      </a:lnTo>
                      <a:lnTo>
                        <a:pt x="0" y="58644"/>
                      </a:lnTo>
                      <a:lnTo>
                        <a:pt x="59752" y="0"/>
                      </a:lnTo>
                      <a:lnTo>
                        <a:pt x="111788" y="62609"/>
                      </a:lnTo>
                      <a:lnTo>
                        <a:pt x="163438" y="1044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7" name="Freeform: Shape 86">
                <a:extLst>
                  <a:ext uri="{FF2B5EF4-FFF2-40B4-BE49-F238E27FC236}">
                    <a16:creationId xmlns:a16="http://schemas.microsoft.com/office/drawing/2014/main" id="{58E872BF-2175-423C-8769-0B5FA43CC5B0}"/>
                  </a:ext>
                </a:extLst>
              </p:cNvPr>
              <p:cNvSpPr/>
              <p:nvPr/>
            </p:nvSpPr>
            <p:spPr bwMode="auto">
              <a:xfrm>
                <a:off x="6008974" y="1366530"/>
                <a:ext cx="868680" cy="868680"/>
              </a:xfrm>
              <a:custGeom>
                <a:avLst/>
                <a:gdLst>
                  <a:gd name="connsiteX0" fmla="*/ 434340 w 868680"/>
                  <a:gd name="connsiteY0" fmla="*/ 143515 h 868680"/>
                  <a:gd name="connsiteX1" fmla="*/ 143513 w 868680"/>
                  <a:gd name="connsiteY1" fmla="*/ 434340 h 868680"/>
                  <a:gd name="connsiteX2" fmla="*/ 434340 w 868680"/>
                  <a:gd name="connsiteY2" fmla="*/ 725165 h 868680"/>
                  <a:gd name="connsiteX3" fmla="*/ 725167 w 868680"/>
                  <a:gd name="connsiteY3" fmla="*/ 434340 h 868680"/>
                  <a:gd name="connsiteX4" fmla="*/ 434340 w 868680"/>
                  <a:gd name="connsiteY4" fmla="*/ 143515 h 868680"/>
                  <a:gd name="connsiteX5" fmla="*/ 434340 w 868680"/>
                  <a:gd name="connsiteY5" fmla="*/ 0 h 868680"/>
                  <a:gd name="connsiteX6" fmla="*/ 868680 w 868680"/>
                  <a:gd name="connsiteY6" fmla="*/ 434340 h 868680"/>
                  <a:gd name="connsiteX7" fmla="*/ 434340 w 868680"/>
                  <a:gd name="connsiteY7" fmla="*/ 868680 h 868680"/>
                  <a:gd name="connsiteX8" fmla="*/ 0 w 868680"/>
                  <a:gd name="connsiteY8" fmla="*/ 434340 h 868680"/>
                  <a:gd name="connsiteX9" fmla="*/ 434340 w 868680"/>
                  <a:gd name="connsiteY9"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680" h="868680">
                    <a:moveTo>
                      <a:pt x="434340" y="143515"/>
                    </a:moveTo>
                    <a:cubicBezTo>
                      <a:pt x="273721" y="143515"/>
                      <a:pt x="143513" y="273722"/>
                      <a:pt x="143513" y="434340"/>
                    </a:cubicBezTo>
                    <a:cubicBezTo>
                      <a:pt x="143513" y="594958"/>
                      <a:pt x="273721" y="725165"/>
                      <a:pt x="434340" y="725165"/>
                    </a:cubicBezTo>
                    <a:cubicBezTo>
                      <a:pt x="594959" y="725165"/>
                      <a:pt x="725167" y="594958"/>
                      <a:pt x="725167" y="434340"/>
                    </a:cubicBezTo>
                    <a:cubicBezTo>
                      <a:pt x="725167" y="273722"/>
                      <a:pt x="594959" y="143515"/>
                      <a:pt x="434340" y="143515"/>
                    </a:cubicBezTo>
                    <a:close/>
                    <a:moveTo>
                      <a:pt x="434340" y="0"/>
                    </a:moveTo>
                    <a:cubicBezTo>
                      <a:pt x="674219" y="0"/>
                      <a:pt x="868680" y="194461"/>
                      <a:pt x="868680" y="434340"/>
                    </a:cubicBezTo>
                    <a:cubicBezTo>
                      <a:pt x="868680" y="674219"/>
                      <a:pt x="674219" y="868680"/>
                      <a:pt x="434340" y="868680"/>
                    </a:cubicBezTo>
                    <a:cubicBezTo>
                      <a:pt x="194461" y="868680"/>
                      <a:pt x="0" y="674219"/>
                      <a:pt x="0" y="434340"/>
                    </a:cubicBezTo>
                    <a:cubicBezTo>
                      <a:pt x="0" y="194461"/>
                      <a:pt x="194461" y="0"/>
                      <a:pt x="4343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690E6DB-015D-429B-BC6D-E64CB44BBAD1}"/>
                </a:ext>
              </a:extLst>
            </p:cNvPr>
            <p:cNvGrpSpPr/>
            <p:nvPr/>
          </p:nvGrpSpPr>
          <p:grpSpPr>
            <a:xfrm rot="20322592">
              <a:off x="3875094" y="2239282"/>
              <a:ext cx="1016017" cy="1024985"/>
              <a:chOff x="5935306" y="1288378"/>
              <a:chExt cx="1016017" cy="1024985"/>
            </a:xfrm>
            <a:grpFill/>
          </p:grpSpPr>
          <p:grpSp>
            <p:nvGrpSpPr>
              <p:cNvPr id="67" name="Group 66">
                <a:extLst>
                  <a:ext uri="{FF2B5EF4-FFF2-40B4-BE49-F238E27FC236}">
                    <a16:creationId xmlns:a16="http://schemas.microsoft.com/office/drawing/2014/main" id="{25EF2B59-B2A8-476A-B6D6-C262BC178E3C}"/>
                  </a:ext>
                </a:extLst>
              </p:cNvPr>
              <p:cNvGrpSpPr/>
              <p:nvPr/>
            </p:nvGrpSpPr>
            <p:grpSpPr>
              <a:xfrm>
                <a:off x="5935306" y="1288378"/>
                <a:ext cx="1016017" cy="1024985"/>
                <a:chOff x="5935306" y="1288378"/>
                <a:chExt cx="1016017" cy="1024985"/>
              </a:xfrm>
              <a:grpFill/>
            </p:grpSpPr>
            <p:sp>
              <p:nvSpPr>
                <p:cNvPr id="72" name="Freeform: Shape 71">
                  <a:extLst>
                    <a:ext uri="{FF2B5EF4-FFF2-40B4-BE49-F238E27FC236}">
                      <a16:creationId xmlns:a16="http://schemas.microsoft.com/office/drawing/2014/main" id="{018A1158-921C-4831-A4AF-AD297E452ABD}"/>
                    </a:ext>
                  </a:extLst>
                </p:cNvPr>
                <p:cNvSpPr/>
                <p:nvPr/>
              </p:nvSpPr>
              <p:spPr bwMode="auto">
                <a:xfrm rot="17549144">
                  <a:off x="6577023" y="1296537"/>
                  <a:ext cx="86135" cy="147315"/>
                </a:xfrm>
                <a:custGeom>
                  <a:avLst/>
                  <a:gdLst>
                    <a:gd name="connsiteX0" fmla="*/ 85912 w 86135"/>
                    <a:gd name="connsiteY0" fmla="*/ 0 h 147315"/>
                    <a:gd name="connsiteX1" fmla="*/ 86135 w 86135"/>
                    <a:gd name="connsiteY1" fmla="*/ 147184 h 147315"/>
                    <a:gd name="connsiteX2" fmla="*/ 115 w 86135"/>
                    <a:gd name="connsiteY2" fmla="*/ 147315 h 147315"/>
                    <a:gd name="connsiteX3" fmla="*/ 7266 w 86135"/>
                    <a:gd name="connsiteY3" fmla="*/ 79351 h 147315"/>
                    <a:gd name="connsiteX4" fmla="*/ 0 w 86135"/>
                    <a:gd name="connsiteY4" fmla="*/ 130 h 147315"/>
                    <a:gd name="connsiteX5" fmla="*/ 85912 w 86135"/>
                    <a:gd name="connsiteY5" fmla="*/ 0 h 1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35" h="147315">
                      <a:moveTo>
                        <a:pt x="85912" y="0"/>
                      </a:moveTo>
                      <a:lnTo>
                        <a:pt x="86135" y="147184"/>
                      </a:lnTo>
                      <a:lnTo>
                        <a:pt x="115" y="147315"/>
                      </a:lnTo>
                      <a:lnTo>
                        <a:pt x="7266" y="79351"/>
                      </a:lnTo>
                      <a:lnTo>
                        <a:pt x="0" y="130"/>
                      </a:lnTo>
                      <a:lnTo>
                        <a:pt x="859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82DE169C-E774-4016-BD2D-F5DC089082A3}"/>
                    </a:ext>
                  </a:extLst>
                </p:cNvPr>
                <p:cNvSpPr/>
                <p:nvPr/>
              </p:nvSpPr>
              <p:spPr bwMode="auto">
                <a:xfrm rot="17549144">
                  <a:off x="6187790" y="1288345"/>
                  <a:ext cx="164115" cy="164182"/>
                </a:xfrm>
                <a:custGeom>
                  <a:avLst/>
                  <a:gdLst>
                    <a:gd name="connsiteX0" fmla="*/ 164115 w 164115"/>
                    <a:gd name="connsiteY0" fmla="*/ 105045 h 164182"/>
                    <a:gd name="connsiteX1" fmla="*/ 103861 w 164115"/>
                    <a:gd name="connsiteY1" fmla="*/ 164182 h 164182"/>
                    <a:gd name="connsiteX2" fmla="*/ 52626 w 164115"/>
                    <a:gd name="connsiteY2" fmla="*/ 102538 h 164182"/>
                    <a:gd name="connsiteX3" fmla="*/ 0 w 164115"/>
                    <a:gd name="connsiteY3" fmla="*/ 59888 h 164182"/>
                    <a:gd name="connsiteX4" fmla="*/ 61019 w 164115"/>
                    <a:gd name="connsiteY4" fmla="*/ 0 h 164182"/>
                    <a:gd name="connsiteX5" fmla="*/ 164115 w 164115"/>
                    <a:gd name="connsiteY5" fmla="*/ 105045 h 16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15" h="164182">
                      <a:moveTo>
                        <a:pt x="164115" y="105045"/>
                      </a:moveTo>
                      <a:lnTo>
                        <a:pt x="103861" y="164182"/>
                      </a:lnTo>
                      <a:lnTo>
                        <a:pt x="52626" y="102538"/>
                      </a:lnTo>
                      <a:lnTo>
                        <a:pt x="0" y="59888"/>
                      </a:lnTo>
                      <a:lnTo>
                        <a:pt x="61019" y="0"/>
                      </a:lnTo>
                      <a:lnTo>
                        <a:pt x="164115" y="10504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300658F9-3EED-4F33-B4E1-18D9B496C93C}"/>
                    </a:ext>
                  </a:extLst>
                </p:cNvPr>
                <p:cNvSpPr/>
                <p:nvPr/>
              </p:nvSpPr>
              <p:spPr bwMode="auto">
                <a:xfrm rot="17549144">
                  <a:off x="6790658" y="1542125"/>
                  <a:ext cx="160454" cy="160877"/>
                </a:xfrm>
                <a:custGeom>
                  <a:avLst/>
                  <a:gdLst>
                    <a:gd name="connsiteX0" fmla="*/ 160454 w 160454"/>
                    <a:gd name="connsiteY0" fmla="*/ 56575 h 160877"/>
                    <a:gd name="connsiteX1" fmla="*/ 56606 w 160454"/>
                    <a:gd name="connsiteY1" fmla="*/ 160877 h 160877"/>
                    <a:gd name="connsiteX2" fmla="*/ 0 w 160454"/>
                    <a:gd name="connsiteY2" fmla="*/ 104518 h 160877"/>
                    <a:gd name="connsiteX3" fmla="*/ 57986 w 160454"/>
                    <a:gd name="connsiteY3" fmla="*/ 56324 h 160877"/>
                    <a:gd name="connsiteX4" fmla="*/ 103632 w 160454"/>
                    <a:gd name="connsiteY4" fmla="*/ 0 h 160877"/>
                    <a:gd name="connsiteX5" fmla="*/ 160454 w 160454"/>
                    <a:gd name="connsiteY5" fmla="*/ 56575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454" h="160877">
                      <a:moveTo>
                        <a:pt x="160454" y="56575"/>
                      </a:moveTo>
                      <a:lnTo>
                        <a:pt x="56606" y="160877"/>
                      </a:lnTo>
                      <a:lnTo>
                        <a:pt x="0" y="104518"/>
                      </a:lnTo>
                      <a:lnTo>
                        <a:pt x="57986" y="56324"/>
                      </a:lnTo>
                      <a:lnTo>
                        <a:pt x="103632" y="0"/>
                      </a:lnTo>
                      <a:lnTo>
                        <a:pt x="160454" y="5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E5123176-52CF-41B6-AA7C-BBE8C8368C00}"/>
                    </a:ext>
                  </a:extLst>
                </p:cNvPr>
                <p:cNvSpPr/>
                <p:nvPr/>
              </p:nvSpPr>
              <p:spPr bwMode="auto">
                <a:xfrm rot="17549144">
                  <a:off x="5940358" y="1582893"/>
                  <a:ext cx="147185" cy="85672"/>
                </a:xfrm>
                <a:custGeom>
                  <a:avLst/>
                  <a:gdLst>
                    <a:gd name="connsiteX0" fmla="*/ 147185 w 147185"/>
                    <a:gd name="connsiteY0" fmla="*/ 0 h 85672"/>
                    <a:gd name="connsiteX1" fmla="*/ 147185 w 147185"/>
                    <a:gd name="connsiteY1" fmla="*/ 85507 h 85672"/>
                    <a:gd name="connsiteX2" fmla="*/ 79474 w 147185"/>
                    <a:gd name="connsiteY2" fmla="*/ 78382 h 85672"/>
                    <a:gd name="connsiteX3" fmla="*/ 0 w 147185"/>
                    <a:gd name="connsiteY3" fmla="*/ 85672 h 85672"/>
                    <a:gd name="connsiteX4" fmla="*/ 0 w 147185"/>
                    <a:gd name="connsiteY4" fmla="*/ 0 h 85672"/>
                    <a:gd name="connsiteX5" fmla="*/ 147185 w 147185"/>
                    <a:gd name="connsiteY5" fmla="*/ 0 h 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5672">
                      <a:moveTo>
                        <a:pt x="147185" y="0"/>
                      </a:moveTo>
                      <a:lnTo>
                        <a:pt x="147185" y="85507"/>
                      </a:lnTo>
                      <a:lnTo>
                        <a:pt x="79474" y="78382"/>
                      </a:lnTo>
                      <a:lnTo>
                        <a:pt x="0" y="85672"/>
                      </a:lnTo>
                      <a:lnTo>
                        <a:pt x="0" y="0"/>
                      </a:lnTo>
                      <a:lnTo>
                        <a:pt x="14718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2A5E7CC9-B5AB-4AC5-9118-323BDA13F441}"/>
                    </a:ext>
                  </a:extLst>
                </p:cNvPr>
                <p:cNvSpPr/>
                <p:nvPr/>
              </p:nvSpPr>
              <p:spPr bwMode="auto">
                <a:xfrm rot="17549144">
                  <a:off x="5935446" y="1897617"/>
                  <a:ext cx="162390" cy="162669"/>
                </a:xfrm>
                <a:custGeom>
                  <a:avLst/>
                  <a:gdLst>
                    <a:gd name="connsiteX0" fmla="*/ 162390 w 162390"/>
                    <a:gd name="connsiteY0" fmla="*/ 58288 h 162669"/>
                    <a:gd name="connsiteX1" fmla="*/ 103647 w 162390"/>
                    <a:gd name="connsiteY1" fmla="*/ 107110 h 162669"/>
                    <a:gd name="connsiteX2" fmla="*/ 58622 w 162390"/>
                    <a:gd name="connsiteY2" fmla="*/ 162669 h 162669"/>
                    <a:gd name="connsiteX3" fmla="*/ 0 w 162390"/>
                    <a:gd name="connsiteY3" fmla="*/ 104302 h 162669"/>
                    <a:gd name="connsiteX4" fmla="*/ 103847 w 162390"/>
                    <a:gd name="connsiteY4" fmla="*/ 0 h 162669"/>
                    <a:gd name="connsiteX5" fmla="*/ 162390 w 162390"/>
                    <a:gd name="connsiteY5" fmla="*/ 58288 h 1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90" h="162669">
                      <a:moveTo>
                        <a:pt x="162390" y="58288"/>
                      </a:moveTo>
                      <a:lnTo>
                        <a:pt x="103647" y="107110"/>
                      </a:lnTo>
                      <a:lnTo>
                        <a:pt x="58622" y="162669"/>
                      </a:lnTo>
                      <a:lnTo>
                        <a:pt x="0" y="104302"/>
                      </a:lnTo>
                      <a:lnTo>
                        <a:pt x="103847" y="0"/>
                      </a:lnTo>
                      <a:lnTo>
                        <a:pt x="162390" y="582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426F8949-BBC6-419D-8753-B1876B1E088A}"/>
                    </a:ext>
                  </a:extLst>
                </p:cNvPr>
                <p:cNvSpPr/>
                <p:nvPr/>
              </p:nvSpPr>
              <p:spPr bwMode="auto">
                <a:xfrm rot="17549144">
                  <a:off x="6798349" y="1938843"/>
                  <a:ext cx="147185" cy="84054"/>
                </a:xfrm>
                <a:custGeom>
                  <a:avLst/>
                  <a:gdLst>
                    <a:gd name="connsiteX0" fmla="*/ 147185 w 147185"/>
                    <a:gd name="connsiteY0" fmla="*/ 925 h 84054"/>
                    <a:gd name="connsiteX1" fmla="*/ 147185 w 147185"/>
                    <a:gd name="connsiteY1" fmla="*/ 84054 h 84054"/>
                    <a:gd name="connsiteX2" fmla="*/ 0 w 147185"/>
                    <a:gd name="connsiteY2" fmla="*/ 84053 h 84054"/>
                    <a:gd name="connsiteX3" fmla="*/ 0 w 147185"/>
                    <a:gd name="connsiteY3" fmla="*/ 0 h 84054"/>
                    <a:gd name="connsiteX4" fmla="*/ 73247 w 147185"/>
                    <a:gd name="connsiteY4" fmla="*/ 7707 h 84054"/>
                    <a:gd name="connsiteX5" fmla="*/ 147185 w 147185"/>
                    <a:gd name="connsiteY5" fmla="*/ 925 h 8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4054">
                      <a:moveTo>
                        <a:pt x="147185" y="925"/>
                      </a:moveTo>
                      <a:lnTo>
                        <a:pt x="147185" y="84054"/>
                      </a:lnTo>
                      <a:lnTo>
                        <a:pt x="0" y="84053"/>
                      </a:lnTo>
                      <a:lnTo>
                        <a:pt x="0" y="0"/>
                      </a:lnTo>
                      <a:lnTo>
                        <a:pt x="73247" y="7707"/>
                      </a:lnTo>
                      <a:lnTo>
                        <a:pt x="147185" y="9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97918D10-5820-4611-8772-6ECD08E97FE9}"/>
                    </a:ext>
                  </a:extLst>
                </p:cNvPr>
                <p:cNvSpPr/>
                <p:nvPr/>
              </p:nvSpPr>
              <p:spPr bwMode="auto">
                <a:xfrm rot="17549144">
                  <a:off x="6226663" y="2153716"/>
                  <a:ext cx="80293" cy="147307"/>
                </a:xfrm>
                <a:custGeom>
                  <a:avLst/>
                  <a:gdLst>
                    <a:gd name="connsiteX0" fmla="*/ 80293 w 80293"/>
                    <a:gd name="connsiteY0" fmla="*/ 0 h 147307"/>
                    <a:gd name="connsiteX1" fmla="*/ 72747 w 80293"/>
                    <a:gd name="connsiteY1" fmla="*/ 71713 h 147307"/>
                    <a:gd name="connsiteX2" fmla="*/ 79670 w 80293"/>
                    <a:gd name="connsiteY2" fmla="*/ 147187 h 147307"/>
                    <a:gd name="connsiteX3" fmla="*/ 223 w 80293"/>
                    <a:gd name="connsiteY3" fmla="*/ 147307 h 147307"/>
                    <a:gd name="connsiteX4" fmla="*/ 0 w 80293"/>
                    <a:gd name="connsiteY4" fmla="*/ 122 h 147307"/>
                    <a:gd name="connsiteX5" fmla="*/ 80293 w 80293"/>
                    <a:gd name="connsiteY5" fmla="*/ 0 h 1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93" h="147307">
                      <a:moveTo>
                        <a:pt x="80293" y="0"/>
                      </a:moveTo>
                      <a:lnTo>
                        <a:pt x="72747" y="71713"/>
                      </a:lnTo>
                      <a:lnTo>
                        <a:pt x="79670" y="147187"/>
                      </a:lnTo>
                      <a:lnTo>
                        <a:pt x="223" y="147307"/>
                      </a:lnTo>
                      <a:lnTo>
                        <a:pt x="0" y="122"/>
                      </a:lnTo>
                      <a:lnTo>
                        <a:pt x="8029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DAA886B1-376B-4464-87AF-66D64D6C2E20}"/>
                    </a:ext>
                  </a:extLst>
                </p:cNvPr>
                <p:cNvSpPr/>
                <p:nvPr/>
              </p:nvSpPr>
              <p:spPr bwMode="auto">
                <a:xfrm rot="17549144">
                  <a:off x="6536210" y="2149800"/>
                  <a:ext cx="163438" cy="163688"/>
                </a:xfrm>
                <a:custGeom>
                  <a:avLst/>
                  <a:gdLst>
                    <a:gd name="connsiteX0" fmla="*/ 163438 w 163438"/>
                    <a:gd name="connsiteY0" fmla="*/ 104467 h 163688"/>
                    <a:gd name="connsiteX1" fmla="*/ 103098 w 163438"/>
                    <a:gd name="connsiteY1" fmla="*/ 163688 h 163688"/>
                    <a:gd name="connsiteX2" fmla="*/ 0 w 163438"/>
                    <a:gd name="connsiteY2" fmla="*/ 58644 h 163688"/>
                    <a:gd name="connsiteX3" fmla="*/ 59752 w 163438"/>
                    <a:gd name="connsiteY3" fmla="*/ 0 h 163688"/>
                    <a:gd name="connsiteX4" fmla="*/ 111788 w 163438"/>
                    <a:gd name="connsiteY4" fmla="*/ 62609 h 163688"/>
                    <a:gd name="connsiteX5" fmla="*/ 163438 w 163438"/>
                    <a:gd name="connsiteY5" fmla="*/ 104467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8" h="163688">
                      <a:moveTo>
                        <a:pt x="163438" y="104467"/>
                      </a:moveTo>
                      <a:lnTo>
                        <a:pt x="103098" y="163688"/>
                      </a:lnTo>
                      <a:lnTo>
                        <a:pt x="0" y="58644"/>
                      </a:lnTo>
                      <a:lnTo>
                        <a:pt x="59752" y="0"/>
                      </a:lnTo>
                      <a:lnTo>
                        <a:pt x="111788" y="62609"/>
                      </a:lnTo>
                      <a:lnTo>
                        <a:pt x="163438" y="1044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 name="Freeform: Shape 70">
                <a:extLst>
                  <a:ext uri="{FF2B5EF4-FFF2-40B4-BE49-F238E27FC236}">
                    <a16:creationId xmlns:a16="http://schemas.microsoft.com/office/drawing/2014/main" id="{532E7D3E-1C51-48AD-9EDE-663E2C75676E}"/>
                  </a:ext>
                </a:extLst>
              </p:cNvPr>
              <p:cNvSpPr/>
              <p:nvPr/>
            </p:nvSpPr>
            <p:spPr bwMode="auto">
              <a:xfrm>
                <a:off x="6008974" y="1366530"/>
                <a:ext cx="868680" cy="868680"/>
              </a:xfrm>
              <a:custGeom>
                <a:avLst/>
                <a:gdLst>
                  <a:gd name="connsiteX0" fmla="*/ 434340 w 868680"/>
                  <a:gd name="connsiteY0" fmla="*/ 143515 h 868680"/>
                  <a:gd name="connsiteX1" fmla="*/ 143513 w 868680"/>
                  <a:gd name="connsiteY1" fmla="*/ 434340 h 868680"/>
                  <a:gd name="connsiteX2" fmla="*/ 434340 w 868680"/>
                  <a:gd name="connsiteY2" fmla="*/ 725165 h 868680"/>
                  <a:gd name="connsiteX3" fmla="*/ 725167 w 868680"/>
                  <a:gd name="connsiteY3" fmla="*/ 434340 h 868680"/>
                  <a:gd name="connsiteX4" fmla="*/ 434340 w 868680"/>
                  <a:gd name="connsiteY4" fmla="*/ 143515 h 868680"/>
                  <a:gd name="connsiteX5" fmla="*/ 434340 w 868680"/>
                  <a:gd name="connsiteY5" fmla="*/ 0 h 868680"/>
                  <a:gd name="connsiteX6" fmla="*/ 868680 w 868680"/>
                  <a:gd name="connsiteY6" fmla="*/ 434340 h 868680"/>
                  <a:gd name="connsiteX7" fmla="*/ 434340 w 868680"/>
                  <a:gd name="connsiteY7" fmla="*/ 868680 h 868680"/>
                  <a:gd name="connsiteX8" fmla="*/ 0 w 868680"/>
                  <a:gd name="connsiteY8" fmla="*/ 434340 h 868680"/>
                  <a:gd name="connsiteX9" fmla="*/ 434340 w 868680"/>
                  <a:gd name="connsiteY9"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680" h="868680">
                    <a:moveTo>
                      <a:pt x="434340" y="143515"/>
                    </a:moveTo>
                    <a:cubicBezTo>
                      <a:pt x="273721" y="143515"/>
                      <a:pt x="143513" y="273722"/>
                      <a:pt x="143513" y="434340"/>
                    </a:cubicBezTo>
                    <a:cubicBezTo>
                      <a:pt x="143513" y="594958"/>
                      <a:pt x="273721" y="725165"/>
                      <a:pt x="434340" y="725165"/>
                    </a:cubicBezTo>
                    <a:cubicBezTo>
                      <a:pt x="594959" y="725165"/>
                      <a:pt x="725167" y="594958"/>
                      <a:pt x="725167" y="434340"/>
                    </a:cubicBezTo>
                    <a:cubicBezTo>
                      <a:pt x="725167" y="273722"/>
                      <a:pt x="594959" y="143515"/>
                      <a:pt x="434340" y="143515"/>
                    </a:cubicBezTo>
                    <a:close/>
                    <a:moveTo>
                      <a:pt x="434340" y="0"/>
                    </a:moveTo>
                    <a:cubicBezTo>
                      <a:pt x="674219" y="0"/>
                      <a:pt x="868680" y="194461"/>
                      <a:pt x="868680" y="434340"/>
                    </a:cubicBezTo>
                    <a:cubicBezTo>
                      <a:pt x="868680" y="674219"/>
                      <a:pt x="674219" y="868680"/>
                      <a:pt x="434340" y="868680"/>
                    </a:cubicBezTo>
                    <a:cubicBezTo>
                      <a:pt x="194461" y="868680"/>
                      <a:pt x="0" y="674219"/>
                      <a:pt x="0" y="434340"/>
                    </a:cubicBezTo>
                    <a:cubicBezTo>
                      <a:pt x="0" y="194461"/>
                      <a:pt x="194461" y="0"/>
                      <a:pt x="4343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1D1A775F-F569-43A3-8469-B0DA90D31013}"/>
                </a:ext>
              </a:extLst>
            </p:cNvPr>
            <p:cNvSpPr/>
            <p:nvPr/>
          </p:nvSpPr>
          <p:spPr bwMode="auto">
            <a:xfrm>
              <a:off x="4308580"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8048818-A2D2-472D-BDAD-D7F4847EE63A}"/>
                </a:ext>
              </a:extLst>
            </p:cNvPr>
            <p:cNvSpPr/>
            <p:nvPr/>
          </p:nvSpPr>
          <p:spPr bwMode="auto">
            <a:xfrm>
              <a:off x="4593364"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16327C9-87B7-4252-98B6-3915C186C966}"/>
                </a:ext>
              </a:extLst>
            </p:cNvPr>
            <p:cNvSpPr/>
            <p:nvPr/>
          </p:nvSpPr>
          <p:spPr bwMode="auto">
            <a:xfrm>
              <a:off x="4878148"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87C52F9D-FE11-4C3F-8D72-D0A60016CA41}"/>
                </a:ext>
              </a:extLst>
            </p:cNvPr>
            <p:cNvSpPr/>
            <p:nvPr/>
          </p:nvSpPr>
          <p:spPr bwMode="auto">
            <a:xfrm>
              <a:off x="5162932"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10BD247C-E08C-4E9E-8EB7-B7C257C7668D}"/>
                </a:ext>
              </a:extLst>
            </p:cNvPr>
            <p:cNvSpPr/>
            <p:nvPr/>
          </p:nvSpPr>
          <p:spPr bwMode="auto">
            <a:xfrm>
              <a:off x="5447716"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C4150500-CF37-48A2-87C1-56D23B8357F9}"/>
                </a:ext>
              </a:extLst>
            </p:cNvPr>
            <p:cNvGrpSpPr/>
            <p:nvPr/>
          </p:nvGrpSpPr>
          <p:grpSpPr>
            <a:xfrm>
              <a:off x="5732500" y="1970285"/>
              <a:ext cx="428635" cy="1854956"/>
              <a:chOff x="5732500" y="2829561"/>
              <a:chExt cx="428635" cy="995680"/>
            </a:xfrm>
            <a:grpFill/>
          </p:grpSpPr>
          <p:sp>
            <p:nvSpPr>
              <p:cNvPr id="62" name="Rectangle 61">
                <a:extLst>
                  <a:ext uri="{FF2B5EF4-FFF2-40B4-BE49-F238E27FC236}">
                    <a16:creationId xmlns:a16="http://schemas.microsoft.com/office/drawing/2014/main" id="{8009C5FB-EE69-4D95-A3DF-7FAFAAC1669B}"/>
                  </a:ext>
                </a:extLst>
              </p:cNvPr>
              <p:cNvSpPr/>
              <p:nvPr/>
            </p:nvSpPr>
            <p:spPr bwMode="auto">
              <a:xfrm>
                <a:off x="5732500"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50E69B6-E4D9-4608-B279-2BD8211F3148}"/>
                  </a:ext>
                </a:extLst>
              </p:cNvPr>
              <p:cNvSpPr/>
              <p:nvPr/>
            </p:nvSpPr>
            <p:spPr bwMode="auto">
              <a:xfrm>
                <a:off x="6017287"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Rectangle 60">
              <a:extLst>
                <a:ext uri="{FF2B5EF4-FFF2-40B4-BE49-F238E27FC236}">
                  <a16:creationId xmlns:a16="http://schemas.microsoft.com/office/drawing/2014/main" id="{C24C5DD8-50C5-430E-87C8-936C81339420}"/>
                </a:ext>
              </a:extLst>
            </p:cNvPr>
            <p:cNvSpPr/>
            <p:nvPr/>
          </p:nvSpPr>
          <p:spPr bwMode="auto">
            <a:xfrm>
              <a:off x="4023796"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956889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6782B7ED-6B0E-4FB4-B08A-E85EEA6EA5A2}"/>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1000"/>
                    </a14:imgEffect>
                    <a14:imgEffect>
                      <a14:brightnessContrast bright="100000" contrast="-20000"/>
                    </a14:imgEffect>
                  </a14:imgLayer>
                </a14:imgProps>
              </a:ext>
            </a:extLst>
          </a:blip>
          <a:srcRect l="565" r="-52" b="-2682"/>
          <a:stretch/>
        </p:blipFill>
        <p:spPr>
          <a:xfrm>
            <a:off x="484618" y="1194627"/>
            <a:ext cx="11249224" cy="5348288"/>
          </a:xfrm>
          <a:prstGeom prst="rect">
            <a:avLst/>
          </a:prstGeom>
          <a:noFill/>
        </p:spPr>
      </p:pic>
      <p:sp>
        <p:nvSpPr>
          <p:cNvPr id="34" name="Rectangle 33">
            <a:extLst>
              <a:ext uri="{FF2B5EF4-FFF2-40B4-BE49-F238E27FC236}">
                <a16:creationId xmlns:a16="http://schemas.microsoft.com/office/drawing/2014/main" id="{09E87620-A3AE-43BF-9699-50A91D98CD69}"/>
              </a:ext>
            </a:extLst>
          </p:cNvPr>
          <p:cNvSpPr/>
          <p:nvPr/>
        </p:nvSpPr>
        <p:spPr>
          <a:xfrm>
            <a:off x="-37819" y="-87553"/>
            <a:ext cx="12236705" cy="6858000"/>
          </a:xfrm>
          <a:prstGeom prst="rect">
            <a:avLst/>
          </a:prstGeom>
          <a:solidFill>
            <a:schemeClr val="tx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8B3B7-1984-4711-A4E1-7DC73BC9FD38}"/>
              </a:ext>
            </a:extLst>
          </p:cNvPr>
          <p:cNvSpPr>
            <a:spLocks noGrp="1"/>
          </p:cNvSpPr>
          <p:nvPr>
            <p:ph type="title"/>
          </p:nvPr>
        </p:nvSpPr>
        <p:spPr/>
        <p:txBody>
          <a:bodyPr/>
          <a:lstStyle/>
          <a:p>
            <a:r>
              <a:rPr lang="en-US" dirty="0">
                <a:solidFill>
                  <a:schemeClr val="bg1"/>
                </a:solidFill>
              </a:rPr>
              <a:t>Global reach of Microsoft Cloud infrastructure</a:t>
            </a:r>
          </a:p>
        </p:txBody>
      </p:sp>
      <p:sp>
        <p:nvSpPr>
          <p:cNvPr id="5" name="Rectangle 4">
            <a:extLst>
              <a:ext uri="{FF2B5EF4-FFF2-40B4-BE49-F238E27FC236}">
                <a16:creationId xmlns:a16="http://schemas.microsoft.com/office/drawing/2014/main" id="{E1683D16-D40F-431D-9473-9A793EE3575C}"/>
              </a:ext>
            </a:extLst>
          </p:cNvPr>
          <p:cNvSpPr/>
          <p:nvPr/>
        </p:nvSpPr>
        <p:spPr bwMode="auto">
          <a:xfrm>
            <a:off x="-6887" y="6481742"/>
            <a:ext cx="12205774" cy="368115"/>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1F390A95-FD9E-4EAF-87AB-E92EDEF5E9BE}"/>
              </a:ext>
            </a:extLst>
          </p:cNvPr>
          <p:cNvGrpSpPr/>
          <p:nvPr/>
        </p:nvGrpSpPr>
        <p:grpSpPr>
          <a:xfrm>
            <a:off x="6860" y="6437662"/>
            <a:ext cx="4035235" cy="481600"/>
            <a:chOff x="-142833" y="6415022"/>
            <a:chExt cx="4035235" cy="481600"/>
          </a:xfrm>
        </p:grpSpPr>
        <p:grpSp>
          <p:nvGrpSpPr>
            <p:cNvPr id="6" name="Group 5">
              <a:extLst>
                <a:ext uri="{FF2B5EF4-FFF2-40B4-BE49-F238E27FC236}">
                  <a16:creationId xmlns:a16="http://schemas.microsoft.com/office/drawing/2014/main" id="{5622601D-769A-4C14-A840-017816055E2E}"/>
                </a:ext>
              </a:extLst>
            </p:cNvPr>
            <p:cNvGrpSpPr/>
            <p:nvPr/>
          </p:nvGrpSpPr>
          <p:grpSpPr>
            <a:xfrm>
              <a:off x="710062" y="6434957"/>
              <a:ext cx="1827830" cy="461665"/>
              <a:chOff x="710062" y="6356784"/>
              <a:chExt cx="1827830" cy="461665"/>
            </a:xfrm>
          </p:grpSpPr>
          <p:sp>
            <p:nvSpPr>
              <p:cNvPr id="29" name="Flowchart: Connector 28">
                <a:extLst>
                  <a:ext uri="{FF2B5EF4-FFF2-40B4-BE49-F238E27FC236}">
                    <a16:creationId xmlns:a16="http://schemas.microsoft.com/office/drawing/2014/main" id="{6033F7EA-C1FA-4787-987C-A3934661F3E7}"/>
                  </a:ext>
                </a:extLst>
              </p:cNvPr>
              <p:cNvSpPr/>
              <p:nvPr/>
            </p:nvSpPr>
            <p:spPr bwMode="auto">
              <a:xfrm>
                <a:off x="710062" y="64842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3748D83-E599-4F78-8E0B-1388D9F35827}"/>
                  </a:ext>
                </a:extLst>
              </p:cNvPr>
              <p:cNvSpPr txBox="1"/>
              <p:nvPr/>
            </p:nvSpPr>
            <p:spPr>
              <a:xfrm>
                <a:off x="739572" y="6356784"/>
                <a:ext cx="179832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Available</a:t>
                </a:r>
              </a:p>
            </p:txBody>
          </p:sp>
        </p:grpSp>
        <p:grpSp>
          <p:nvGrpSpPr>
            <p:cNvPr id="7" name="Group 6">
              <a:extLst>
                <a:ext uri="{FF2B5EF4-FFF2-40B4-BE49-F238E27FC236}">
                  <a16:creationId xmlns:a16="http://schemas.microsoft.com/office/drawing/2014/main" id="{1780B363-7584-44D6-9211-105711D760C6}"/>
                </a:ext>
              </a:extLst>
            </p:cNvPr>
            <p:cNvGrpSpPr/>
            <p:nvPr/>
          </p:nvGrpSpPr>
          <p:grpSpPr>
            <a:xfrm>
              <a:off x="1928597" y="6424280"/>
              <a:ext cx="1963805" cy="461665"/>
              <a:chOff x="2509622" y="6396334"/>
              <a:chExt cx="1963805" cy="461665"/>
            </a:xfrm>
          </p:grpSpPr>
          <p:sp>
            <p:nvSpPr>
              <p:cNvPr id="30" name="Flowchart: Connector 29">
                <a:extLst>
                  <a:ext uri="{FF2B5EF4-FFF2-40B4-BE49-F238E27FC236}">
                    <a16:creationId xmlns:a16="http://schemas.microsoft.com/office/drawing/2014/main" id="{6141EC9A-A755-4054-BE74-3401B9B9CD72}"/>
                  </a:ext>
                </a:extLst>
              </p:cNvPr>
              <p:cNvSpPr/>
              <p:nvPr/>
            </p:nvSpPr>
            <p:spPr bwMode="auto">
              <a:xfrm flipV="1">
                <a:off x="2509622" y="6534473"/>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1C2E4EBF-60AB-4E7E-9F51-6C31A296C1F3}"/>
                  </a:ext>
                </a:extLst>
              </p:cNvPr>
              <p:cNvSpPr txBox="1"/>
              <p:nvPr/>
            </p:nvSpPr>
            <p:spPr>
              <a:xfrm>
                <a:off x="2630849" y="6396334"/>
                <a:ext cx="1842578"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Announced</a:t>
                </a:r>
              </a:p>
            </p:txBody>
          </p:sp>
        </p:grpSp>
        <p:sp>
          <p:nvSpPr>
            <p:cNvPr id="33" name="TextBox 32">
              <a:extLst>
                <a:ext uri="{FF2B5EF4-FFF2-40B4-BE49-F238E27FC236}">
                  <a16:creationId xmlns:a16="http://schemas.microsoft.com/office/drawing/2014/main" id="{73A8F65A-81D1-46E4-9B5B-140099024B6A}"/>
                </a:ext>
              </a:extLst>
            </p:cNvPr>
            <p:cNvSpPr txBox="1"/>
            <p:nvPr/>
          </p:nvSpPr>
          <p:spPr>
            <a:xfrm>
              <a:off x="-142833" y="6415022"/>
              <a:ext cx="1060474"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Legend:</a:t>
              </a:r>
            </a:p>
          </p:txBody>
        </p:sp>
      </p:grpSp>
      <p:grpSp>
        <p:nvGrpSpPr>
          <p:cNvPr id="12" name="Group 11">
            <a:extLst>
              <a:ext uri="{FF2B5EF4-FFF2-40B4-BE49-F238E27FC236}">
                <a16:creationId xmlns:a16="http://schemas.microsoft.com/office/drawing/2014/main" id="{32167A30-474E-41E2-941B-EDE78C285FDB}"/>
              </a:ext>
            </a:extLst>
          </p:cNvPr>
          <p:cNvGrpSpPr/>
          <p:nvPr/>
        </p:nvGrpSpPr>
        <p:grpSpPr>
          <a:xfrm>
            <a:off x="367695" y="4141733"/>
            <a:ext cx="2651760" cy="553998"/>
            <a:chOff x="405795" y="4106356"/>
            <a:chExt cx="2651760" cy="553998"/>
          </a:xfrm>
        </p:grpSpPr>
        <p:sp>
          <p:nvSpPr>
            <p:cNvPr id="4" name="TextBox 3">
              <a:extLst>
                <a:ext uri="{FF2B5EF4-FFF2-40B4-BE49-F238E27FC236}">
                  <a16:creationId xmlns:a16="http://schemas.microsoft.com/office/drawing/2014/main" id="{8FA38CAB-334E-45C6-B819-BAECD6ACE818}"/>
                </a:ext>
              </a:extLst>
            </p:cNvPr>
            <p:cNvSpPr txBox="1"/>
            <p:nvPr/>
          </p:nvSpPr>
          <p:spPr>
            <a:xfrm>
              <a:off x="405795" y="4106356"/>
              <a:ext cx="2651760" cy="553998"/>
            </a:xfrm>
            <a:prstGeom prst="rect">
              <a:avLst/>
            </a:prstGeom>
            <a:noFill/>
          </p:spPr>
          <p:txBody>
            <a:bodyPr wrap="square" lIns="0" tIns="0" rIns="18288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a:ea typeface="+mn-ea"/>
                  <a:cs typeface="+mn-cs"/>
                </a:rPr>
                <a:t>14</a:t>
              </a:r>
              <a:endParaRPr kumimoji="0" lang="en-US" sz="1800" b="1"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1EC3447F-57D4-4F31-83B3-C15F539A27BC}"/>
                </a:ext>
              </a:extLst>
            </p:cNvPr>
            <p:cNvSpPr/>
            <p:nvPr/>
          </p:nvSpPr>
          <p:spPr>
            <a:xfrm>
              <a:off x="856290" y="4121745"/>
              <a:ext cx="1950567" cy="52322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Dynamics and Power Platform geos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B80BF311-4673-4403-85CD-3E9ED221371B}"/>
              </a:ext>
            </a:extLst>
          </p:cNvPr>
          <p:cNvSpPr txBox="1"/>
          <p:nvPr/>
        </p:nvSpPr>
        <p:spPr>
          <a:xfrm>
            <a:off x="214802" y="4699628"/>
            <a:ext cx="1113562"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Asia Pacific</a:t>
            </a:r>
          </a:p>
        </p:txBody>
      </p:sp>
      <p:sp>
        <p:nvSpPr>
          <p:cNvPr id="43" name="TextBox 42">
            <a:extLst>
              <a:ext uri="{FF2B5EF4-FFF2-40B4-BE49-F238E27FC236}">
                <a16:creationId xmlns:a16="http://schemas.microsoft.com/office/drawing/2014/main" id="{B099B2E8-7245-46B1-9589-6E59D68295C3}"/>
              </a:ext>
            </a:extLst>
          </p:cNvPr>
          <p:cNvSpPr txBox="1"/>
          <p:nvPr/>
        </p:nvSpPr>
        <p:spPr>
          <a:xfrm>
            <a:off x="1086669" y="4707265"/>
            <a:ext cx="1113562" cy="166661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Switzerland</a:t>
            </a:r>
          </a:p>
        </p:txBody>
      </p:sp>
      <p:sp>
        <p:nvSpPr>
          <p:cNvPr id="48" name="Flowchart: Connector 47">
            <a:extLst>
              <a:ext uri="{FF2B5EF4-FFF2-40B4-BE49-F238E27FC236}">
                <a16:creationId xmlns:a16="http://schemas.microsoft.com/office/drawing/2014/main" id="{09F1E2A8-F867-4922-BFAE-AB38E96D7FDC}"/>
              </a:ext>
            </a:extLst>
          </p:cNvPr>
          <p:cNvSpPr/>
          <p:nvPr/>
        </p:nvSpPr>
        <p:spPr bwMode="auto">
          <a:xfrm flipH="1">
            <a:off x="1579642" y="5734345"/>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Connector 51">
            <a:extLst>
              <a:ext uri="{FF2B5EF4-FFF2-40B4-BE49-F238E27FC236}">
                <a16:creationId xmlns:a16="http://schemas.microsoft.com/office/drawing/2014/main" id="{81275C95-D028-49E8-838E-FE3948B0A7DE}"/>
              </a:ext>
            </a:extLst>
          </p:cNvPr>
          <p:cNvSpPr/>
          <p:nvPr/>
        </p:nvSpPr>
        <p:spPr bwMode="auto">
          <a:xfrm flipH="1">
            <a:off x="1749661" y="598977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8E164106-8DD8-4A2F-8396-43BF5323BA62}"/>
              </a:ext>
            </a:extLst>
          </p:cNvPr>
          <p:cNvSpPr/>
          <p:nvPr/>
        </p:nvSpPr>
        <p:spPr bwMode="auto">
          <a:xfrm flipV="1">
            <a:off x="6002337" y="2344369"/>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lowchart: Connector 7">
            <a:extLst>
              <a:ext uri="{FF2B5EF4-FFF2-40B4-BE49-F238E27FC236}">
                <a16:creationId xmlns:a16="http://schemas.microsoft.com/office/drawing/2014/main" id="{8B8D4EF1-5065-4695-931C-B19C4CEBA002}"/>
              </a:ext>
            </a:extLst>
          </p:cNvPr>
          <p:cNvSpPr/>
          <p:nvPr/>
        </p:nvSpPr>
        <p:spPr bwMode="auto">
          <a:xfrm>
            <a:off x="3144552" y="276719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9E6EDE6D-A817-4FBA-AEC0-1D61868FB1B0}"/>
              </a:ext>
            </a:extLst>
          </p:cNvPr>
          <p:cNvSpPr/>
          <p:nvPr/>
        </p:nvSpPr>
        <p:spPr bwMode="auto">
          <a:xfrm>
            <a:off x="1946464" y="2636270"/>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D5040C0F-F683-4E7A-8855-CB59C3B3E7C1}"/>
              </a:ext>
            </a:extLst>
          </p:cNvPr>
          <p:cNvSpPr/>
          <p:nvPr/>
        </p:nvSpPr>
        <p:spPr bwMode="auto">
          <a:xfrm>
            <a:off x="2197924" y="21185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4A145B60-55F7-4A9F-A89B-98ED7AB0186A}"/>
              </a:ext>
            </a:extLst>
          </p:cNvPr>
          <p:cNvSpPr/>
          <p:nvPr/>
        </p:nvSpPr>
        <p:spPr bwMode="auto">
          <a:xfrm>
            <a:off x="4101495" y="4646556"/>
            <a:ext cx="211960" cy="21196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71" name="Flowchart: Connector 70">
            <a:extLst>
              <a:ext uri="{FF2B5EF4-FFF2-40B4-BE49-F238E27FC236}">
                <a16:creationId xmlns:a16="http://schemas.microsoft.com/office/drawing/2014/main" id="{20975BDF-4038-4167-A42F-0D6C0C1AD938}"/>
              </a:ext>
            </a:extLst>
          </p:cNvPr>
          <p:cNvSpPr/>
          <p:nvPr/>
        </p:nvSpPr>
        <p:spPr bwMode="auto">
          <a:xfrm>
            <a:off x="5740379" y="209524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D08F84D-8289-4EDA-BB99-BEAE616FE1FE}"/>
              </a:ext>
            </a:extLst>
          </p:cNvPr>
          <p:cNvSpPr/>
          <p:nvPr/>
        </p:nvSpPr>
        <p:spPr bwMode="auto">
          <a:xfrm>
            <a:off x="5916526" y="2168266"/>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lowchart: Connector 76">
            <a:extLst>
              <a:ext uri="{FF2B5EF4-FFF2-40B4-BE49-F238E27FC236}">
                <a16:creationId xmlns:a16="http://schemas.microsoft.com/office/drawing/2014/main" id="{03B41BEF-60C8-4CE2-903C-938943261541}"/>
              </a:ext>
            </a:extLst>
          </p:cNvPr>
          <p:cNvSpPr/>
          <p:nvPr/>
        </p:nvSpPr>
        <p:spPr bwMode="auto">
          <a:xfrm>
            <a:off x="5542259" y="209651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0" name="Flowchart: Connector 549">
            <a:extLst>
              <a:ext uri="{FF2B5EF4-FFF2-40B4-BE49-F238E27FC236}">
                <a16:creationId xmlns:a16="http://schemas.microsoft.com/office/drawing/2014/main" id="{B413B76B-D970-4777-B380-B50478773E85}"/>
              </a:ext>
            </a:extLst>
          </p:cNvPr>
          <p:cNvSpPr/>
          <p:nvPr/>
        </p:nvSpPr>
        <p:spPr bwMode="auto">
          <a:xfrm>
            <a:off x="5857471" y="2360392"/>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3" name="Flowchart: Connector 552">
            <a:extLst>
              <a:ext uri="{FF2B5EF4-FFF2-40B4-BE49-F238E27FC236}">
                <a16:creationId xmlns:a16="http://schemas.microsoft.com/office/drawing/2014/main" id="{E774D61D-7BF4-4FB4-BE45-5471D2CBA1F9}"/>
              </a:ext>
            </a:extLst>
          </p:cNvPr>
          <p:cNvSpPr/>
          <p:nvPr/>
        </p:nvSpPr>
        <p:spPr bwMode="auto">
          <a:xfrm>
            <a:off x="6098226" y="221970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5" name="Flowchart: Connector 1734">
            <a:extLst>
              <a:ext uri="{FF2B5EF4-FFF2-40B4-BE49-F238E27FC236}">
                <a16:creationId xmlns:a16="http://schemas.microsoft.com/office/drawing/2014/main" id="{0591463B-33FD-4BDE-A625-A56690DF3423}"/>
              </a:ext>
            </a:extLst>
          </p:cNvPr>
          <p:cNvSpPr/>
          <p:nvPr/>
        </p:nvSpPr>
        <p:spPr bwMode="auto">
          <a:xfrm>
            <a:off x="9319057" y="4130668"/>
            <a:ext cx="149984" cy="14998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8" name="Flowchart: Connector 1737">
            <a:extLst>
              <a:ext uri="{FF2B5EF4-FFF2-40B4-BE49-F238E27FC236}">
                <a16:creationId xmlns:a16="http://schemas.microsoft.com/office/drawing/2014/main" id="{5D249D84-18BD-4492-8BAB-DFE47A34D54C}"/>
              </a:ext>
            </a:extLst>
          </p:cNvPr>
          <p:cNvSpPr/>
          <p:nvPr/>
        </p:nvSpPr>
        <p:spPr bwMode="auto">
          <a:xfrm>
            <a:off x="9546967" y="3319451"/>
            <a:ext cx="100500" cy="10050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1" name="Flowchart: Connector 1740">
            <a:extLst>
              <a:ext uri="{FF2B5EF4-FFF2-40B4-BE49-F238E27FC236}">
                <a16:creationId xmlns:a16="http://schemas.microsoft.com/office/drawing/2014/main" id="{41A820C9-8482-49C9-9F8F-0A6F4886C9CB}"/>
              </a:ext>
            </a:extLst>
          </p:cNvPr>
          <p:cNvSpPr/>
          <p:nvPr/>
        </p:nvSpPr>
        <p:spPr bwMode="auto">
          <a:xfrm>
            <a:off x="8352665" y="327857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7" name="Flowchart: Connector 1746">
            <a:extLst>
              <a:ext uri="{FF2B5EF4-FFF2-40B4-BE49-F238E27FC236}">
                <a16:creationId xmlns:a16="http://schemas.microsoft.com/office/drawing/2014/main" id="{F45B74BF-328C-41A4-9869-819AD2942105}"/>
              </a:ext>
            </a:extLst>
          </p:cNvPr>
          <p:cNvSpPr/>
          <p:nvPr/>
        </p:nvSpPr>
        <p:spPr bwMode="auto">
          <a:xfrm>
            <a:off x="10225883" y="5140424"/>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3" name="Flowchart: Connector 1752">
            <a:extLst>
              <a:ext uri="{FF2B5EF4-FFF2-40B4-BE49-F238E27FC236}">
                <a16:creationId xmlns:a16="http://schemas.microsoft.com/office/drawing/2014/main" id="{9D21D9B3-F36D-47AC-9655-16EF108C1703}"/>
              </a:ext>
            </a:extLst>
          </p:cNvPr>
          <p:cNvSpPr/>
          <p:nvPr/>
        </p:nvSpPr>
        <p:spPr bwMode="auto">
          <a:xfrm flipV="1">
            <a:off x="6514153" y="5273736"/>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1" name="Flowchart: Connector 1760">
            <a:extLst>
              <a:ext uri="{FF2B5EF4-FFF2-40B4-BE49-F238E27FC236}">
                <a16:creationId xmlns:a16="http://schemas.microsoft.com/office/drawing/2014/main" id="{7AC21E67-0D65-4095-B7C5-E576203C4829}"/>
              </a:ext>
            </a:extLst>
          </p:cNvPr>
          <p:cNvSpPr/>
          <p:nvPr/>
        </p:nvSpPr>
        <p:spPr bwMode="auto">
          <a:xfrm>
            <a:off x="9010747" y="289616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4" name="Flowchart: Connector 1763">
            <a:extLst>
              <a:ext uri="{FF2B5EF4-FFF2-40B4-BE49-F238E27FC236}">
                <a16:creationId xmlns:a16="http://schemas.microsoft.com/office/drawing/2014/main" id="{320F9AE5-57D4-47DD-82A2-F908933FE55E}"/>
              </a:ext>
            </a:extLst>
          </p:cNvPr>
          <p:cNvSpPr/>
          <p:nvPr/>
        </p:nvSpPr>
        <p:spPr bwMode="auto">
          <a:xfrm>
            <a:off x="2509622" y="259193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36B6C105-0312-48B6-B686-A0F3967F1578}"/>
              </a:ext>
            </a:extLst>
          </p:cNvPr>
          <p:cNvSpPr/>
          <p:nvPr/>
        </p:nvSpPr>
        <p:spPr bwMode="auto">
          <a:xfrm flipV="1">
            <a:off x="7563174" y="3257341"/>
            <a:ext cx="145544" cy="145544"/>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lowchart: Connector 78">
            <a:extLst>
              <a:ext uri="{FF2B5EF4-FFF2-40B4-BE49-F238E27FC236}">
                <a16:creationId xmlns:a16="http://schemas.microsoft.com/office/drawing/2014/main" id="{A277E7A3-9DBF-4D79-AC4A-B0EF7ED6E041}"/>
              </a:ext>
            </a:extLst>
          </p:cNvPr>
          <p:cNvSpPr/>
          <p:nvPr/>
        </p:nvSpPr>
        <p:spPr bwMode="auto">
          <a:xfrm flipV="1">
            <a:off x="6048445" y="1856914"/>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1F099B29-FB11-4FF4-862E-DA3FBEA39B33}"/>
              </a:ext>
            </a:extLst>
          </p:cNvPr>
          <p:cNvSpPr txBox="1"/>
          <p:nvPr/>
        </p:nvSpPr>
        <p:spPr>
          <a:xfrm>
            <a:off x="1978175" y="4699628"/>
            <a:ext cx="1241001"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China</a:t>
            </a:r>
          </a:p>
        </p:txBody>
      </p:sp>
      <p:sp>
        <p:nvSpPr>
          <p:cNvPr id="51" name="Flowchart: Connector 50">
            <a:extLst>
              <a:ext uri="{FF2B5EF4-FFF2-40B4-BE49-F238E27FC236}">
                <a16:creationId xmlns:a16="http://schemas.microsoft.com/office/drawing/2014/main" id="{7AE53D9D-0DAC-4CD1-B3D5-075DF3D159E4}"/>
              </a:ext>
            </a:extLst>
          </p:cNvPr>
          <p:cNvSpPr/>
          <p:nvPr/>
        </p:nvSpPr>
        <p:spPr bwMode="auto">
          <a:xfrm flipH="1">
            <a:off x="1961395" y="586409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lowchart: Connector 52">
            <a:extLst>
              <a:ext uri="{FF2B5EF4-FFF2-40B4-BE49-F238E27FC236}">
                <a16:creationId xmlns:a16="http://schemas.microsoft.com/office/drawing/2014/main" id="{D1DFE84D-C003-4C72-80CC-1914B84B54C9}"/>
              </a:ext>
            </a:extLst>
          </p:cNvPr>
          <p:cNvSpPr/>
          <p:nvPr/>
        </p:nvSpPr>
        <p:spPr bwMode="auto">
          <a:xfrm flipH="1">
            <a:off x="1961395" y="6109016"/>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DDB1C6C0-2E58-4194-BC39-5DD25D619D8C}"/>
              </a:ext>
            </a:extLst>
          </p:cNvPr>
          <p:cNvSpPr/>
          <p:nvPr/>
        </p:nvSpPr>
        <p:spPr bwMode="auto">
          <a:xfrm>
            <a:off x="9841388" y="3414202"/>
            <a:ext cx="130096" cy="13009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0798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65A7FFAB-0C24-41AF-9063-FA9BEC8B66B7}"/>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sharpenSoften amount="1000"/>
                    </a14:imgEffect>
                    <a14:imgEffect>
                      <a14:brightnessContrast bright="100000" contrast="-20000"/>
                    </a14:imgEffect>
                  </a14:imgLayer>
                </a14:imgProps>
              </a:ext>
            </a:extLst>
          </a:blip>
          <a:srcRect l="565" r="-52" b="-2682"/>
          <a:stretch/>
        </p:blipFill>
        <p:spPr>
          <a:xfrm>
            <a:off x="6110445" y="1072249"/>
            <a:ext cx="5740600" cy="2729290"/>
          </a:xfrm>
          <a:prstGeom prst="rect">
            <a:avLst/>
          </a:prstGeom>
          <a:noFill/>
        </p:spPr>
      </p:pic>
      <p:sp>
        <p:nvSpPr>
          <p:cNvPr id="76" name="Rectangle 75">
            <a:extLst>
              <a:ext uri="{FF2B5EF4-FFF2-40B4-BE49-F238E27FC236}">
                <a16:creationId xmlns:a16="http://schemas.microsoft.com/office/drawing/2014/main" id="{F9193DAD-55E5-476D-9B24-71ED3675D2C2}"/>
              </a:ext>
            </a:extLst>
          </p:cNvPr>
          <p:cNvSpPr/>
          <p:nvPr/>
        </p:nvSpPr>
        <p:spPr>
          <a:xfrm>
            <a:off x="6433201" y="22774"/>
            <a:ext cx="5789861" cy="6826339"/>
          </a:xfrm>
          <a:prstGeom prst="rect">
            <a:avLst/>
          </a:prstGeom>
          <a:solidFill>
            <a:schemeClr val="bg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FFFFFF"/>
                </a:solidFill>
                <a:effectLst/>
                <a:uLnTx/>
                <a:uFillTx/>
                <a:latin typeface="Segoe UI Semibold"/>
                <a:ea typeface="+mn-ea"/>
                <a:cs typeface="Segoe UI" panose="020B0502040204020203" pitchFamily="34" charset="0"/>
              </a:rPr>
              <a:t>A range of cloud offerings </a:t>
            </a:r>
          </a:p>
        </p:txBody>
      </p:sp>
      <p:sp>
        <p:nvSpPr>
          <p:cNvPr id="21" name="cloud" title="Icon of a cloud">
            <a:extLst>
              <a:ext uri="{FF2B5EF4-FFF2-40B4-BE49-F238E27FC236}">
                <a16:creationId xmlns:a16="http://schemas.microsoft.com/office/drawing/2014/main" id="{FAF90C67-D005-4B1E-ACBA-BEEAE59E02C3}"/>
              </a:ext>
            </a:extLst>
          </p:cNvPr>
          <p:cNvSpPr>
            <a:spLocks noChangeAspect="1"/>
          </p:cNvSpPr>
          <p:nvPr/>
        </p:nvSpPr>
        <p:spPr bwMode="auto">
          <a:xfrm>
            <a:off x="527050" y="3001242"/>
            <a:ext cx="836930" cy="5332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 name="Text Placeholder 4">
            <a:extLst>
              <a:ext uri="{FF2B5EF4-FFF2-40B4-BE49-F238E27FC236}">
                <a16:creationId xmlns:a16="http://schemas.microsoft.com/office/drawing/2014/main" id="{A0D0110A-7CF3-4249-B576-B8298B78B4E0}"/>
              </a:ext>
            </a:extLst>
          </p:cNvPr>
          <p:cNvSpPr txBox="1">
            <a:spLocks/>
          </p:cNvSpPr>
          <p:nvPr/>
        </p:nvSpPr>
        <p:spPr>
          <a:xfrm>
            <a:off x="1820095" y="5392982"/>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Sovereign</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ensures compliance with key restrictions</a:t>
            </a:r>
          </a:p>
        </p:txBody>
      </p:sp>
      <p:sp>
        <p:nvSpPr>
          <p:cNvPr id="28" name="Text Placeholder 4">
            <a:extLst>
              <a:ext uri="{FF2B5EF4-FFF2-40B4-BE49-F238E27FC236}">
                <a16:creationId xmlns:a16="http://schemas.microsoft.com/office/drawing/2014/main" id="{BF524332-944D-4691-9E7B-BACD1935FF68}"/>
              </a:ext>
            </a:extLst>
          </p:cNvPr>
          <p:cNvSpPr txBox="1">
            <a:spLocks/>
          </p:cNvSpPr>
          <p:nvPr/>
        </p:nvSpPr>
        <p:spPr>
          <a:xfrm>
            <a:off x="1810311" y="4178736"/>
            <a:ext cx="4108099"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Go Local cloud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supports country and region-specific requirements</a:t>
            </a:r>
          </a:p>
        </p:txBody>
      </p:sp>
      <p:sp>
        <p:nvSpPr>
          <p:cNvPr id="34" name="Text Placeholder 4">
            <a:extLst>
              <a:ext uri="{FF2B5EF4-FFF2-40B4-BE49-F238E27FC236}">
                <a16:creationId xmlns:a16="http://schemas.microsoft.com/office/drawing/2014/main" id="{04DEDC60-D68C-4B1B-985A-2F5752C5512C}"/>
              </a:ext>
            </a:extLst>
          </p:cNvPr>
          <p:cNvSpPr txBox="1">
            <a:spLocks/>
          </p:cNvSpPr>
          <p:nvPr/>
        </p:nvSpPr>
        <p:spPr>
          <a:xfrm>
            <a:off x="1820095" y="2964489"/>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Global 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unlocks digital transformation around the world</a:t>
            </a:r>
          </a:p>
        </p:txBody>
      </p:sp>
      <p:grpSp>
        <p:nvGrpSpPr>
          <p:cNvPr id="7" name="Graphic 34">
            <a:extLst>
              <a:ext uri="{FF2B5EF4-FFF2-40B4-BE49-F238E27FC236}">
                <a16:creationId xmlns:a16="http://schemas.microsoft.com/office/drawing/2014/main" id="{793702DD-F00A-4FD5-AFB2-77E27EB01D43}"/>
              </a:ext>
            </a:extLst>
          </p:cNvPr>
          <p:cNvGrpSpPr/>
          <p:nvPr/>
        </p:nvGrpSpPr>
        <p:grpSpPr>
          <a:xfrm>
            <a:off x="457200" y="5392982"/>
            <a:ext cx="1141336" cy="615552"/>
            <a:chOff x="601295" y="5430217"/>
            <a:chExt cx="1003256" cy="541082"/>
          </a:xfrm>
        </p:grpSpPr>
        <p:sp>
          <p:nvSpPr>
            <p:cNvPr id="8" name="Freeform: Shape 7">
              <a:extLst>
                <a:ext uri="{FF2B5EF4-FFF2-40B4-BE49-F238E27FC236}">
                  <a16:creationId xmlns:a16="http://schemas.microsoft.com/office/drawing/2014/main" id="{C07E5239-A10D-4B57-AEA9-10D9F7DC1C84}"/>
                </a:ext>
              </a:extLst>
            </p:cNvPr>
            <p:cNvSpPr/>
            <p:nvPr/>
          </p:nvSpPr>
          <p:spPr>
            <a:xfrm>
              <a:off x="606931" y="5435853"/>
              <a:ext cx="714904" cy="486184"/>
            </a:xfrm>
            <a:custGeom>
              <a:avLst/>
              <a:gdLst>
                <a:gd name="connsiteX0" fmla="*/ 714904 w 714904"/>
                <a:gd name="connsiteY0" fmla="*/ 236047 h 486184"/>
                <a:gd name="connsiteX1" fmla="*/ 609619 w 714904"/>
                <a:gd name="connsiteY1" fmla="*/ 190506 h 486184"/>
                <a:gd name="connsiteX2" fmla="*/ 403557 w 714904"/>
                <a:gd name="connsiteY2" fmla="*/ 0 h 486184"/>
                <a:gd name="connsiteX3" fmla="*/ 228043 w 714904"/>
                <a:gd name="connsiteY3" fmla="*/ 100777 h 486184"/>
                <a:gd name="connsiteX4" fmla="*/ 188590 w 714904"/>
                <a:gd name="connsiteY4" fmla="*/ 98522 h 486184"/>
                <a:gd name="connsiteX5" fmla="*/ 0 w 714904"/>
                <a:gd name="connsiteY5" fmla="*/ 291282 h 486184"/>
                <a:gd name="connsiteX6" fmla="*/ 188590 w 714904"/>
                <a:gd name="connsiteY6" fmla="*/ 486185 h 486184"/>
                <a:gd name="connsiteX7" fmla="*/ 192986 w 714904"/>
                <a:gd name="connsiteY7" fmla="*/ 486185 h 486184"/>
                <a:gd name="connsiteX8" fmla="*/ 616270 w 714904"/>
                <a:gd name="connsiteY8" fmla="*/ 486185 h 486184"/>
                <a:gd name="connsiteX9" fmla="*/ 616270 w 714904"/>
                <a:gd name="connsiteY9" fmla="*/ 483930 h 48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904" h="486184">
                  <a:moveTo>
                    <a:pt x="714904" y="236047"/>
                  </a:moveTo>
                  <a:cubicBezTo>
                    <a:pt x="688752" y="207866"/>
                    <a:pt x="651553" y="190506"/>
                    <a:pt x="609619" y="190506"/>
                  </a:cubicBezTo>
                  <a:cubicBezTo>
                    <a:pt x="598797" y="82853"/>
                    <a:pt x="510984" y="0"/>
                    <a:pt x="403557" y="0"/>
                  </a:cubicBezTo>
                  <a:cubicBezTo>
                    <a:pt x="328933" y="0"/>
                    <a:pt x="265356" y="40356"/>
                    <a:pt x="228043" y="100777"/>
                  </a:cubicBezTo>
                  <a:cubicBezTo>
                    <a:pt x="214855" y="98522"/>
                    <a:pt x="201778" y="98522"/>
                    <a:pt x="188590" y="98522"/>
                  </a:cubicBezTo>
                  <a:cubicBezTo>
                    <a:pt x="85559" y="98635"/>
                    <a:pt x="0" y="183742"/>
                    <a:pt x="0" y="291282"/>
                  </a:cubicBezTo>
                  <a:cubicBezTo>
                    <a:pt x="0" y="398823"/>
                    <a:pt x="85559" y="486185"/>
                    <a:pt x="188590" y="486185"/>
                  </a:cubicBezTo>
                  <a:cubicBezTo>
                    <a:pt x="190731" y="486185"/>
                    <a:pt x="190731" y="486185"/>
                    <a:pt x="192986" y="486185"/>
                  </a:cubicBezTo>
                  <a:cubicBezTo>
                    <a:pt x="192986" y="486185"/>
                    <a:pt x="192986" y="486185"/>
                    <a:pt x="616270" y="486185"/>
                  </a:cubicBezTo>
                  <a:cubicBezTo>
                    <a:pt x="616270" y="486185"/>
                    <a:pt x="616270" y="486185"/>
                    <a:pt x="616270" y="483930"/>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17FD3F4-7820-469C-868A-B8DAA141F05D}"/>
                </a:ext>
              </a:extLst>
            </p:cNvPr>
            <p:cNvSpPr/>
            <p:nvPr/>
          </p:nvSpPr>
          <p:spPr>
            <a:xfrm>
              <a:off x="1235262" y="5613959"/>
              <a:ext cx="341219" cy="352830"/>
            </a:xfrm>
            <a:custGeom>
              <a:avLst/>
              <a:gdLst>
                <a:gd name="connsiteX0" fmla="*/ 248898 w 341219"/>
                <a:gd name="connsiteY0" fmla="*/ 97395 h 352830"/>
                <a:gd name="connsiteX1" fmla="*/ 341220 w 341219"/>
                <a:gd name="connsiteY1" fmla="*/ 145303 h 352830"/>
                <a:gd name="connsiteX2" fmla="*/ 0 w 341219"/>
                <a:gd name="connsiteY2" fmla="*/ 145303 h 352830"/>
                <a:gd name="connsiteX3" fmla="*/ 170666 w 341219"/>
                <a:gd name="connsiteY3" fmla="*/ 58392 h 352830"/>
                <a:gd name="connsiteX4" fmla="*/ 248898 w 341219"/>
                <a:gd name="connsiteY4" fmla="*/ 97395 h 352830"/>
                <a:gd name="connsiteX5" fmla="*/ 27280 w 341219"/>
                <a:gd name="connsiteY5" fmla="*/ 325100 h 352830"/>
                <a:gd name="connsiteX6" fmla="*/ 17698 w 341219"/>
                <a:gd name="connsiteY6" fmla="*/ 352831 h 352830"/>
                <a:gd name="connsiteX7" fmla="*/ 324198 w 341219"/>
                <a:gd name="connsiteY7" fmla="*/ 352831 h 352830"/>
                <a:gd name="connsiteX8" fmla="*/ 303569 w 341219"/>
                <a:gd name="connsiteY8" fmla="*/ 298835 h 352830"/>
                <a:gd name="connsiteX9" fmla="*/ 37650 w 341219"/>
                <a:gd name="connsiteY9" fmla="*/ 298835 h 352830"/>
                <a:gd name="connsiteX10" fmla="*/ 27280 w 341219"/>
                <a:gd name="connsiteY10" fmla="*/ 325100 h 352830"/>
                <a:gd name="connsiteX11" fmla="*/ 37650 w 341219"/>
                <a:gd name="connsiteY11" fmla="*/ 298835 h 352830"/>
                <a:gd name="connsiteX12" fmla="*/ 37650 w 341219"/>
                <a:gd name="connsiteY12" fmla="*/ 145303 h 352830"/>
                <a:gd name="connsiteX13" fmla="*/ 303457 w 341219"/>
                <a:gd name="connsiteY13" fmla="*/ 298835 h 352830"/>
                <a:gd name="connsiteX14" fmla="*/ 303457 w 341219"/>
                <a:gd name="connsiteY14" fmla="*/ 145303 h 352830"/>
                <a:gd name="connsiteX15" fmla="*/ 259156 w 341219"/>
                <a:gd name="connsiteY15" fmla="*/ 298835 h 352830"/>
                <a:gd name="connsiteX16" fmla="*/ 259156 w 341219"/>
                <a:gd name="connsiteY16" fmla="*/ 145303 h 352830"/>
                <a:gd name="connsiteX17" fmla="*/ 215644 w 341219"/>
                <a:gd name="connsiteY17" fmla="*/ 298835 h 352830"/>
                <a:gd name="connsiteX18" fmla="*/ 215644 w 341219"/>
                <a:gd name="connsiteY18" fmla="*/ 145303 h 352830"/>
                <a:gd name="connsiteX19" fmla="*/ 170554 w 341219"/>
                <a:gd name="connsiteY19" fmla="*/ 298835 h 352830"/>
                <a:gd name="connsiteX20" fmla="*/ 170554 w 341219"/>
                <a:gd name="connsiteY20" fmla="*/ 145303 h 352830"/>
                <a:gd name="connsiteX21" fmla="*/ 126252 w 341219"/>
                <a:gd name="connsiteY21" fmla="*/ 298835 h 352830"/>
                <a:gd name="connsiteX22" fmla="*/ 126252 w 341219"/>
                <a:gd name="connsiteY22" fmla="*/ 145303 h 352830"/>
                <a:gd name="connsiteX23" fmla="*/ 82628 w 341219"/>
                <a:gd name="connsiteY23" fmla="*/ 298835 h 352830"/>
                <a:gd name="connsiteX24" fmla="*/ 82628 w 341219"/>
                <a:gd name="connsiteY24" fmla="*/ 145303 h 352830"/>
                <a:gd name="connsiteX25" fmla="*/ 172019 w 341219"/>
                <a:gd name="connsiteY25" fmla="*/ 29196 h 352830"/>
                <a:gd name="connsiteX26" fmla="*/ 220716 w 341219"/>
                <a:gd name="connsiteY26" fmla="*/ 29196 h 352830"/>
                <a:gd name="connsiteX27" fmla="*/ 220716 w 341219"/>
                <a:gd name="connsiteY27" fmla="*/ 0 h 352830"/>
                <a:gd name="connsiteX28" fmla="*/ 170441 w 341219"/>
                <a:gd name="connsiteY28" fmla="*/ 0 h 352830"/>
                <a:gd name="connsiteX29" fmla="*/ 170441 w 341219"/>
                <a:gd name="connsiteY29" fmla="*/ 58392 h 35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1219" h="352830">
                  <a:moveTo>
                    <a:pt x="248898" y="97395"/>
                  </a:moveTo>
                  <a:lnTo>
                    <a:pt x="341220" y="145303"/>
                  </a:lnTo>
                  <a:lnTo>
                    <a:pt x="0" y="145303"/>
                  </a:lnTo>
                  <a:lnTo>
                    <a:pt x="170666" y="58392"/>
                  </a:lnTo>
                  <a:lnTo>
                    <a:pt x="248898" y="97395"/>
                  </a:lnTo>
                  <a:moveTo>
                    <a:pt x="27280" y="325100"/>
                  </a:moveTo>
                  <a:lnTo>
                    <a:pt x="17698" y="352831"/>
                  </a:lnTo>
                  <a:lnTo>
                    <a:pt x="324198" y="352831"/>
                  </a:lnTo>
                  <a:lnTo>
                    <a:pt x="303569" y="298835"/>
                  </a:lnTo>
                  <a:lnTo>
                    <a:pt x="37650" y="298835"/>
                  </a:lnTo>
                  <a:lnTo>
                    <a:pt x="27280" y="325100"/>
                  </a:lnTo>
                  <a:moveTo>
                    <a:pt x="37650" y="298835"/>
                  </a:moveTo>
                  <a:lnTo>
                    <a:pt x="37650" y="145303"/>
                  </a:lnTo>
                  <a:moveTo>
                    <a:pt x="303457" y="298835"/>
                  </a:moveTo>
                  <a:lnTo>
                    <a:pt x="303457" y="145303"/>
                  </a:lnTo>
                  <a:moveTo>
                    <a:pt x="259156" y="298835"/>
                  </a:moveTo>
                  <a:lnTo>
                    <a:pt x="259156" y="145303"/>
                  </a:lnTo>
                  <a:moveTo>
                    <a:pt x="215644" y="298835"/>
                  </a:moveTo>
                  <a:lnTo>
                    <a:pt x="215644" y="145303"/>
                  </a:lnTo>
                  <a:moveTo>
                    <a:pt x="170554" y="298835"/>
                  </a:moveTo>
                  <a:lnTo>
                    <a:pt x="170554" y="145303"/>
                  </a:lnTo>
                  <a:moveTo>
                    <a:pt x="126252" y="298835"/>
                  </a:moveTo>
                  <a:lnTo>
                    <a:pt x="126252" y="145303"/>
                  </a:lnTo>
                  <a:moveTo>
                    <a:pt x="82628" y="298835"/>
                  </a:moveTo>
                  <a:lnTo>
                    <a:pt x="82628" y="145303"/>
                  </a:lnTo>
                  <a:moveTo>
                    <a:pt x="172019" y="29196"/>
                  </a:moveTo>
                  <a:lnTo>
                    <a:pt x="220716" y="29196"/>
                  </a:lnTo>
                  <a:lnTo>
                    <a:pt x="220716" y="0"/>
                  </a:lnTo>
                  <a:lnTo>
                    <a:pt x="170441" y="0"/>
                  </a:lnTo>
                  <a:lnTo>
                    <a:pt x="170441" y="58392"/>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BE63AE-EDF9-447E-BC2D-FA5E4BCD159F}"/>
              </a:ext>
            </a:extLst>
          </p:cNvPr>
          <p:cNvGrpSpPr/>
          <p:nvPr/>
        </p:nvGrpSpPr>
        <p:grpSpPr>
          <a:xfrm>
            <a:off x="451583" y="4137217"/>
            <a:ext cx="1094066" cy="698590"/>
            <a:chOff x="6045572" y="3754483"/>
            <a:chExt cx="2668404" cy="1703848"/>
          </a:xfrm>
        </p:grpSpPr>
        <p:sp>
          <p:nvSpPr>
            <p:cNvPr id="37" name="Freeform: Shape 36">
              <a:extLst>
                <a:ext uri="{FF2B5EF4-FFF2-40B4-BE49-F238E27FC236}">
                  <a16:creationId xmlns:a16="http://schemas.microsoft.com/office/drawing/2014/main" id="{DA445F22-5792-40D0-90E6-3F3901FB608C}"/>
                </a:ext>
              </a:extLst>
            </p:cNvPr>
            <p:cNvSpPr/>
            <p:nvPr/>
          </p:nvSpPr>
          <p:spPr>
            <a:xfrm>
              <a:off x="6069420" y="3768849"/>
              <a:ext cx="1822227" cy="1238953"/>
            </a:xfrm>
            <a:custGeom>
              <a:avLst/>
              <a:gdLst>
                <a:gd name="connsiteX0" fmla="*/ 1822227 w 1822227"/>
                <a:gd name="connsiteY0" fmla="*/ 601662 h 1238953"/>
                <a:gd name="connsiteX1" fmla="*/ 1553864 w 1822227"/>
                <a:gd name="connsiteY1" fmla="*/ 485582 h 1238953"/>
                <a:gd name="connsiteX2" fmla="*/ 1028630 w 1822227"/>
                <a:gd name="connsiteY2" fmla="*/ 0 h 1238953"/>
                <a:gd name="connsiteX3" fmla="*/ 581262 w 1822227"/>
                <a:gd name="connsiteY3" fmla="*/ 256870 h 1238953"/>
                <a:gd name="connsiteX4" fmla="*/ 480698 w 1822227"/>
                <a:gd name="connsiteY4" fmla="*/ 251124 h 1238953"/>
                <a:gd name="connsiteX5" fmla="*/ 0 w 1822227"/>
                <a:gd name="connsiteY5" fmla="*/ 742165 h 1238953"/>
                <a:gd name="connsiteX6" fmla="*/ 480698 w 1822227"/>
                <a:gd name="connsiteY6" fmla="*/ 1238953 h 1238953"/>
                <a:gd name="connsiteX7" fmla="*/ 491904 w 1822227"/>
                <a:gd name="connsiteY7" fmla="*/ 1238953 h 1238953"/>
                <a:gd name="connsiteX8" fmla="*/ 1570816 w 1822227"/>
                <a:gd name="connsiteY8" fmla="*/ 1238953 h 1238953"/>
                <a:gd name="connsiteX9" fmla="*/ 1570816 w 1822227"/>
                <a:gd name="connsiteY9" fmla="*/ 1233207 h 12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2227" h="1238953">
                  <a:moveTo>
                    <a:pt x="1822227" y="601662"/>
                  </a:moveTo>
                  <a:cubicBezTo>
                    <a:pt x="1755567" y="529831"/>
                    <a:pt x="1660749" y="485582"/>
                    <a:pt x="1553864" y="485582"/>
                  </a:cubicBezTo>
                  <a:cubicBezTo>
                    <a:pt x="1525993" y="211185"/>
                    <a:pt x="1302453" y="0"/>
                    <a:pt x="1028630" y="0"/>
                  </a:cubicBezTo>
                  <a:cubicBezTo>
                    <a:pt x="838420" y="0"/>
                    <a:pt x="676368" y="102863"/>
                    <a:pt x="581262" y="256870"/>
                  </a:cubicBezTo>
                  <a:cubicBezTo>
                    <a:pt x="547645" y="251124"/>
                    <a:pt x="514315" y="251124"/>
                    <a:pt x="480698" y="251124"/>
                  </a:cubicBezTo>
                  <a:cubicBezTo>
                    <a:pt x="218081" y="251124"/>
                    <a:pt x="0" y="468055"/>
                    <a:pt x="0" y="742165"/>
                  </a:cubicBezTo>
                  <a:cubicBezTo>
                    <a:pt x="0" y="1016275"/>
                    <a:pt x="218081" y="1238953"/>
                    <a:pt x="480698" y="1238953"/>
                  </a:cubicBezTo>
                  <a:cubicBezTo>
                    <a:pt x="486157" y="1238953"/>
                    <a:pt x="486157" y="1238953"/>
                    <a:pt x="491904" y="1238953"/>
                  </a:cubicBezTo>
                  <a:cubicBezTo>
                    <a:pt x="491904" y="1238953"/>
                    <a:pt x="491904" y="1238953"/>
                    <a:pt x="1570816" y="1238953"/>
                  </a:cubicBezTo>
                  <a:cubicBezTo>
                    <a:pt x="1570816" y="1238953"/>
                    <a:pt x="1570816" y="1238953"/>
                    <a:pt x="1570816" y="1233207"/>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7A0F637-9C5D-4BB7-BAF4-8AD5B8F821FD}"/>
                </a:ext>
              </a:extLst>
            </p:cNvPr>
            <p:cNvSpPr/>
            <p:nvPr/>
          </p:nvSpPr>
          <p:spPr>
            <a:xfrm>
              <a:off x="6045572" y="3754483"/>
              <a:ext cx="28732" cy="28732"/>
            </a:xfrm>
            <a:custGeom>
              <a:avLst/>
              <a:gdLst/>
              <a:ahLst/>
              <a:cxnLst/>
              <a:rect l="l" t="t" r="r" b="b"/>
              <a:pathLst>
                <a:path w="28732" h="28732"/>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D2865D32-4BBC-4BCC-8659-4B87B0B0E813}"/>
                </a:ext>
              </a:extLst>
            </p:cNvPr>
            <p:cNvSpPr/>
            <p:nvPr/>
          </p:nvSpPr>
          <p:spPr>
            <a:xfrm>
              <a:off x="7743673" y="4242651"/>
              <a:ext cx="970303" cy="1071729"/>
            </a:xfrm>
            <a:custGeom>
              <a:avLst/>
              <a:gdLst>
                <a:gd name="connsiteX0" fmla="*/ 734408 w 970303"/>
                <a:gd name="connsiteY0" fmla="*/ 377260 h 1071729"/>
                <a:gd name="connsiteX1" fmla="*/ 734408 w 970303"/>
                <a:gd name="connsiteY1" fmla="*/ 1071729 h 1071729"/>
                <a:gd name="connsiteX2" fmla="*/ 594479 w 970303"/>
                <a:gd name="connsiteY2" fmla="*/ 1071729 h 1071729"/>
                <a:gd name="connsiteX3" fmla="*/ 594479 w 970303"/>
                <a:gd name="connsiteY3" fmla="*/ 831811 h 1071729"/>
                <a:gd name="connsiteX4" fmla="*/ 444782 w 970303"/>
                <a:gd name="connsiteY4" fmla="*/ 831811 h 1071729"/>
                <a:gd name="connsiteX5" fmla="*/ 444782 w 970303"/>
                <a:gd name="connsiteY5" fmla="*/ 1071729 h 1071729"/>
                <a:gd name="connsiteX6" fmla="*/ 297383 w 970303"/>
                <a:gd name="connsiteY6" fmla="*/ 1071729 h 1071729"/>
                <a:gd name="connsiteX7" fmla="*/ 297383 w 970303"/>
                <a:gd name="connsiteY7" fmla="*/ 377260 h 1071729"/>
                <a:gd name="connsiteX8" fmla="*/ 518338 w 970303"/>
                <a:gd name="connsiteY8" fmla="*/ 377260 h 1071729"/>
                <a:gd name="connsiteX9" fmla="*/ 734408 w 970303"/>
                <a:gd name="connsiteY9" fmla="*/ 377260 h 1071729"/>
                <a:gd name="connsiteX10" fmla="*/ 518338 w 970303"/>
                <a:gd name="connsiteY10" fmla="*/ 377260 h 1071729"/>
                <a:gd name="connsiteX11" fmla="*/ 518338 w 970303"/>
                <a:gd name="connsiteY11" fmla="*/ 229861 h 1071729"/>
                <a:gd name="connsiteX12" fmla="*/ 0 w 970303"/>
                <a:gd name="connsiteY12" fmla="*/ 229861 h 1071729"/>
                <a:gd name="connsiteX13" fmla="*/ 0 w 970303"/>
                <a:gd name="connsiteY13" fmla="*/ 1071729 h 1071729"/>
                <a:gd name="connsiteX14" fmla="*/ 970303 w 970303"/>
                <a:gd name="connsiteY14" fmla="*/ 1071729 h 1071729"/>
                <a:gd name="connsiteX15" fmla="*/ 970303 w 970303"/>
                <a:gd name="connsiteY15" fmla="*/ 307440 h 1071729"/>
                <a:gd name="connsiteX16" fmla="*/ 658266 w 970303"/>
                <a:gd name="connsiteY16" fmla="*/ 0 h 1071729"/>
                <a:gd name="connsiteX17" fmla="*/ 658266 w 970303"/>
                <a:gd name="connsiteY17" fmla="*/ 377260 h 1071729"/>
                <a:gd name="connsiteX18" fmla="*/ 152283 w 970303"/>
                <a:gd name="connsiteY18" fmla="*/ 377260 h 1071729"/>
                <a:gd name="connsiteX19" fmla="*/ 137630 w 970303"/>
                <a:gd name="connsiteY19" fmla="*/ 377260 h 1071729"/>
                <a:gd name="connsiteX20" fmla="*/ 137630 w 970303"/>
                <a:gd name="connsiteY20" fmla="*/ 387317 h 1071729"/>
                <a:gd name="connsiteX21" fmla="*/ 152283 w 970303"/>
                <a:gd name="connsiteY21" fmla="*/ 387317 h 1071729"/>
                <a:gd name="connsiteX22" fmla="*/ 152283 w 970303"/>
                <a:gd name="connsiteY22" fmla="*/ 377260 h 1071729"/>
                <a:gd name="connsiteX23" fmla="*/ 152283 w 970303"/>
                <a:gd name="connsiteY23" fmla="*/ 527245 h 1071729"/>
                <a:gd name="connsiteX24" fmla="*/ 137630 w 970303"/>
                <a:gd name="connsiteY24" fmla="*/ 527245 h 1071729"/>
                <a:gd name="connsiteX25" fmla="*/ 137630 w 970303"/>
                <a:gd name="connsiteY25" fmla="*/ 542186 h 1071729"/>
                <a:gd name="connsiteX26" fmla="*/ 152283 w 970303"/>
                <a:gd name="connsiteY26" fmla="*/ 542186 h 1071729"/>
                <a:gd name="connsiteX27" fmla="*/ 152283 w 970303"/>
                <a:gd name="connsiteY27" fmla="*/ 527245 h 1071729"/>
                <a:gd name="connsiteX28" fmla="*/ 152283 w 970303"/>
                <a:gd name="connsiteY28" fmla="*/ 676942 h 1071729"/>
                <a:gd name="connsiteX29" fmla="*/ 137630 w 970303"/>
                <a:gd name="connsiteY29" fmla="*/ 676942 h 1071729"/>
                <a:gd name="connsiteX30" fmla="*/ 137630 w 970303"/>
                <a:gd name="connsiteY30" fmla="*/ 691883 h 1071729"/>
                <a:gd name="connsiteX31" fmla="*/ 152283 w 970303"/>
                <a:gd name="connsiteY31" fmla="*/ 691883 h 1071729"/>
                <a:gd name="connsiteX32" fmla="*/ 152283 w 970303"/>
                <a:gd name="connsiteY32" fmla="*/ 676942 h 1071729"/>
                <a:gd name="connsiteX33" fmla="*/ 152283 w 970303"/>
                <a:gd name="connsiteY33" fmla="*/ 829513 h 1071729"/>
                <a:gd name="connsiteX34" fmla="*/ 137630 w 970303"/>
                <a:gd name="connsiteY34" fmla="*/ 829513 h 1071729"/>
                <a:gd name="connsiteX35" fmla="*/ 137630 w 970303"/>
                <a:gd name="connsiteY35" fmla="*/ 841868 h 1071729"/>
                <a:gd name="connsiteX36" fmla="*/ 152283 w 970303"/>
                <a:gd name="connsiteY36" fmla="*/ 841868 h 1071729"/>
                <a:gd name="connsiteX37" fmla="*/ 152283 w 970303"/>
                <a:gd name="connsiteY37" fmla="*/ 829513 h 1071729"/>
                <a:gd name="connsiteX38" fmla="*/ 152283 w 970303"/>
                <a:gd name="connsiteY38" fmla="*/ 979497 h 1071729"/>
                <a:gd name="connsiteX39" fmla="*/ 137630 w 970303"/>
                <a:gd name="connsiteY39" fmla="*/ 979497 h 1071729"/>
                <a:gd name="connsiteX40" fmla="*/ 137630 w 970303"/>
                <a:gd name="connsiteY40" fmla="*/ 991852 h 1071729"/>
                <a:gd name="connsiteX41" fmla="*/ 152283 w 970303"/>
                <a:gd name="connsiteY41" fmla="*/ 991852 h 1071729"/>
                <a:gd name="connsiteX42" fmla="*/ 152283 w 970303"/>
                <a:gd name="connsiteY42" fmla="*/ 979497 h 1071729"/>
                <a:gd name="connsiteX43" fmla="*/ 447081 w 970303"/>
                <a:gd name="connsiteY43" fmla="*/ 527245 h 1071729"/>
                <a:gd name="connsiteX44" fmla="*/ 434726 w 970303"/>
                <a:gd name="connsiteY44" fmla="*/ 527245 h 1071729"/>
                <a:gd name="connsiteX45" fmla="*/ 434726 w 970303"/>
                <a:gd name="connsiteY45" fmla="*/ 542186 h 1071729"/>
                <a:gd name="connsiteX46" fmla="*/ 447081 w 970303"/>
                <a:gd name="connsiteY46" fmla="*/ 542186 h 1071729"/>
                <a:gd name="connsiteX47" fmla="*/ 447081 w 970303"/>
                <a:gd name="connsiteY47" fmla="*/ 527245 h 1071729"/>
                <a:gd name="connsiteX48" fmla="*/ 447081 w 970303"/>
                <a:gd name="connsiteY48" fmla="*/ 682114 h 1071729"/>
                <a:gd name="connsiteX49" fmla="*/ 434726 w 970303"/>
                <a:gd name="connsiteY49" fmla="*/ 682114 h 1071729"/>
                <a:gd name="connsiteX50" fmla="*/ 434726 w 970303"/>
                <a:gd name="connsiteY50" fmla="*/ 692170 h 1071729"/>
                <a:gd name="connsiteX51" fmla="*/ 447081 w 970303"/>
                <a:gd name="connsiteY51" fmla="*/ 692170 h 1071729"/>
                <a:gd name="connsiteX52" fmla="*/ 447081 w 970303"/>
                <a:gd name="connsiteY52" fmla="*/ 682114 h 1071729"/>
                <a:gd name="connsiteX53" fmla="*/ 596778 w 970303"/>
                <a:gd name="connsiteY53" fmla="*/ 527245 h 1071729"/>
                <a:gd name="connsiteX54" fmla="*/ 582124 w 970303"/>
                <a:gd name="connsiteY54" fmla="*/ 527245 h 1071729"/>
                <a:gd name="connsiteX55" fmla="*/ 582124 w 970303"/>
                <a:gd name="connsiteY55" fmla="*/ 542186 h 1071729"/>
                <a:gd name="connsiteX56" fmla="*/ 596778 w 970303"/>
                <a:gd name="connsiteY56" fmla="*/ 542186 h 1071729"/>
                <a:gd name="connsiteX57" fmla="*/ 596778 w 970303"/>
                <a:gd name="connsiteY57" fmla="*/ 527245 h 1071729"/>
                <a:gd name="connsiteX58" fmla="*/ 596778 w 970303"/>
                <a:gd name="connsiteY58" fmla="*/ 682114 h 1071729"/>
                <a:gd name="connsiteX59" fmla="*/ 582124 w 970303"/>
                <a:gd name="connsiteY59" fmla="*/ 682114 h 1071729"/>
                <a:gd name="connsiteX60" fmla="*/ 582124 w 970303"/>
                <a:gd name="connsiteY60" fmla="*/ 692170 h 1071729"/>
                <a:gd name="connsiteX61" fmla="*/ 596778 w 970303"/>
                <a:gd name="connsiteY61" fmla="*/ 692170 h 1071729"/>
                <a:gd name="connsiteX62" fmla="*/ 596778 w 970303"/>
                <a:gd name="connsiteY62" fmla="*/ 682114 h 10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70303" h="1071729">
                  <a:moveTo>
                    <a:pt x="734408" y="377260"/>
                  </a:moveTo>
                  <a:lnTo>
                    <a:pt x="734408" y="1071729"/>
                  </a:lnTo>
                  <a:lnTo>
                    <a:pt x="594479" y="1071729"/>
                  </a:lnTo>
                  <a:lnTo>
                    <a:pt x="594479" y="831811"/>
                  </a:lnTo>
                  <a:lnTo>
                    <a:pt x="444782" y="831811"/>
                  </a:lnTo>
                  <a:lnTo>
                    <a:pt x="444782" y="1071729"/>
                  </a:lnTo>
                  <a:lnTo>
                    <a:pt x="297383" y="1071729"/>
                  </a:lnTo>
                  <a:lnTo>
                    <a:pt x="297383" y="377260"/>
                  </a:lnTo>
                  <a:lnTo>
                    <a:pt x="518338" y="377260"/>
                  </a:lnTo>
                  <a:lnTo>
                    <a:pt x="734408" y="377260"/>
                  </a:lnTo>
                  <a:moveTo>
                    <a:pt x="518338" y="377260"/>
                  </a:moveTo>
                  <a:lnTo>
                    <a:pt x="518338" y="229861"/>
                  </a:lnTo>
                  <a:lnTo>
                    <a:pt x="0" y="229861"/>
                  </a:lnTo>
                  <a:lnTo>
                    <a:pt x="0" y="1071729"/>
                  </a:lnTo>
                  <a:moveTo>
                    <a:pt x="970303" y="1071729"/>
                  </a:moveTo>
                  <a:lnTo>
                    <a:pt x="970303" y="307440"/>
                  </a:lnTo>
                  <a:lnTo>
                    <a:pt x="658266" y="0"/>
                  </a:lnTo>
                  <a:lnTo>
                    <a:pt x="658266" y="377260"/>
                  </a:lnTo>
                  <a:moveTo>
                    <a:pt x="152283" y="377260"/>
                  </a:moveTo>
                  <a:lnTo>
                    <a:pt x="137630" y="377260"/>
                  </a:lnTo>
                  <a:lnTo>
                    <a:pt x="137630" y="387317"/>
                  </a:lnTo>
                  <a:lnTo>
                    <a:pt x="152283" y="387317"/>
                  </a:lnTo>
                  <a:lnTo>
                    <a:pt x="152283" y="377260"/>
                  </a:lnTo>
                  <a:moveTo>
                    <a:pt x="152283" y="527245"/>
                  </a:moveTo>
                  <a:lnTo>
                    <a:pt x="137630" y="527245"/>
                  </a:lnTo>
                  <a:lnTo>
                    <a:pt x="137630" y="542186"/>
                  </a:lnTo>
                  <a:lnTo>
                    <a:pt x="152283" y="542186"/>
                  </a:lnTo>
                  <a:lnTo>
                    <a:pt x="152283" y="527245"/>
                  </a:lnTo>
                  <a:moveTo>
                    <a:pt x="152283" y="676942"/>
                  </a:moveTo>
                  <a:lnTo>
                    <a:pt x="137630" y="676942"/>
                  </a:lnTo>
                  <a:lnTo>
                    <a:pt x="137630" y="691883"/>
                  </a:lnTo>
                  <a:lnTo>
                    <a:pt x="152283" y="691883"/>
                  </a:lnTo>
                  <a:lnTo>
                    <a:pt x="152283" y="676942"/>
                  </a:lnTo>
                  <a:moveTo>
                    <a:pt x="152283" y="829513"/>
                  </a:moveTo>
                  <a:lnTo>
                    <a:pt x="137630" y="829513"/>
                  </a:lnTo>
                  <a:lnTo>
                    <a:pt x="137630" y="841868"/>
                  </a:lnTo>
                  <a:lnTo>
                    <a:pt x="152283" y="841868"/>
                  </a:lnTo>
                  <a:lnTo>
                    <a:pt x="152283" y="829513"/>
                  </a:lnTo>
                  <a:moveTo>
                    <a:pt x="152283" y="979497"/>
                  </a:moveTo>
                  <a:lnTo>
                    <a:pt x="137630" y="979497"/>
                  </a:lnTo>
                  <a:lnTo>
                    <a:pt x="137630" y="991852"/>
                  </a:lnTo>
                  <a:lnTo>
                    <a:pt x="152283" y="991852"/>
                  </a:lnTo>
                  <a:lnTo>
                    <a:pt x="152283" y="979497"/>
                  </a:lnTo>
                  <a:moveTo>
                    <a:pt x="447081" y="527245"/>
                  </a:moveTo>
                  <a:lnTo>
                    <a:pt x="434726" y="527245"/>
                  </a:lnTo>
                  <a:lnTo>
                    <a:pt x="434726" y="542186"/>
                  </a:lnTo>
                  <a:lnTo>
                    <a:pt x="447081" y="542186"/>
                  </a:lnTo>
                  <a:lnTo>
                    <a:pt x="447081" y="527245"/>
                  </a:lnTo>
                  <a:moveTo>
                    <a:pt x="447081" y="682114"/>
                  </a:moveTo>
                  <a:lnTo>
                    <a:pt x="434726" y="682114"/>
                  </a:lnTo>
                  <a:lnTo>
                    <a:pt x="434726" y="692170"/>
                  </a:lnTo>
                  <a:lnTo>
                    <a:pt x="447081" y="692170"/>
                  </a:lnTo>
                  <a:lnTo>
                    <a:pt x="447081" y="682114"/>
                  </a:lnTo>
                  <a:moveTo>
                    <a:pt x="596778" y="527245"/>
                  </a:moveTo>
                  <a:lnTo>
                    <a:pt x="582124" y="527245"/>
                  </a:lnTo>
                  <a:lnTo>
                    <a:pt x="582124" y="542186"/>
                  </a:lnTo>
                  <a:lnTo>
                    <a:pt x="596778" y="542186"/>
                  </a:lnTo>
                  <a:lnTo>
                    <a:pt x="596778" y="527245"/>
                  </a:lnTo>
                  <a:moveTo>
                    <a:pt x="596778" y="682114"/>
                  </a:moveTo>
                  <a:lnTo>
                    <a:pt x="582124" y="682114"/>
                  </a:lnTo>
                  <a:lnTo>
                    <a:pt x="582124" y="692170"/>
                  </a:lnTo>
                  <a:lnTo>
                    <a:pt x="596778" y="692170"/>
                  </a:lnTo>
                  <a:lnTo>
                    <a:pt x="596778" y="682114"/>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0" name="Graphic 2">
              <a:extLst>
                <a:ext uri="{FF2B5EF4-FFF2-40B4-BE49-F238E27FC236}">
                  <a16:creationId xmlns:a16="http://schemas.microsoft.com/office/drawing/2014/main" id="{03857441-5DE4-4CA6-8DDC-539CEC24A6FB}"/>
                </a:ext>
              </a:extLst>
            </p:cNvPr>
            <p:cNvGrpSpPr/>
            <p:nvPr/>
          </p:nvGrpSpPr>
          <p:grpSpPr>
            <a:xfrm>
              <a:off x="6060225" y="4794893"/>
              <a:ext cx="458573" cy="663438"/>
              <a:chOff x="6060225" y="4794893"/>
              <a:chExt cx="458573" cy="663438"/>
            </a:xfrm>
            <a:noFill/>
          </p:grpSpPr>
          <p:sp>
            <p:nvSpPr>
              <p:cNvPr id="41" name="Freeform: Shape 40">
                <a:extLst>
                  <a:ext uri="{FF2B5EF4-FFF2-40B4-BE49-F238E27FC236}">
                    <a16:creationId xmlns:a16="http://schemas.microsoft.com/office/drawing/2014/main" id="{048C2DF1-5355-4839-99EF-9365AD2B7BCE}"/>
                  </a:ext>
                </a:extLst>
              </p:cNvPr>
              <p:cNvSpPr/>
              <p:nvPr/>
            </p:nvSpPr>
            <p:spPr>
              <a:xfrm>
                <a:off x="6148722" y="4794893"/>
                <a:ext cx="287901" cy="310887"/>
              </a:xfrm>
              <a:custGeom>
                <a:avLst/>
                <a:gdLst>
                  <a:gd name="connsiteX0" fmla="*/ 37352 w 287901"/>
                  <a:gd name="connsiteY0" fmla="*/ 55454 h 310887"/>
                  <a:gd name="connsiteX1" fmla="*/ 0 w 287901"/>
                  <a:gd name="connsiteY1" fmla="*/ 148548 h 310887"/>
                  <a:gd name="connsiteX2" fmla="*/ 0 w 287901"/>
                  <a:gd name="connsiteY2" fmla="*/ 310888 h 310887"/>
                  <a:gd name="connsiteX3" fmla="*/ 287902 w 287901"/>
                  <a:gd name="connsiteY3" fmla="*/ 310888 h 310887"/>
                  <a:gd name="connsiteX4" fmla="*/ 287902 w 287901"/>
                  <a:gd name="connsiteY4" fmla="*/ 148548 h 310887"/>
                  <a:gd name="connsiteX5" fmla="*/ 143951 w 287901"/>
                  <a:gd name="connsiteY5" fmla="*/ 0 h 310887"/>
                  <a:gd name="connsiteX6" fmla="*/ 101426 w 287901"/>
                  <a:gd name="connsiteY6" fmla="*/ 7471 h 31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901" h="310887">
                    <a:moveTo>
                      <a:pt x="37352" y="55454"/>
                    </a:moveTo>
                    <a:cubicBezTo>
                      <a:pt x="20400" y="68384"/>
                      <a:pt x="0" y="82463"/>
                      <a:pt x="0" y="148548"/>
                    </a:cubicBezTo>
                    <a:cubicBezTo>
                      <a:pt x="0" y="310888"/>
                      <a:pt x="0" y="310888"/>
                      <a:pt x="0" y="310888"/>
                    </a:cubicBezTo>
                    <a:cubicBezTo>
                      <a:pt x="145675" y="310888"/>
                      <a:pt x="234171" y="310888"/>
                      <a:pt x="287902" y="310888"/>
                    </a:cubicBezTo>
                    <a:cubicBezTo>
                      <a:pt x="287902" y="148548"/>
                      <a:pt x="287902" y="148548"/>
                      <a:pt x="287902" y="148548"/>
                    </a:cubicBezTo>
                    <a:cubicBezTo>
                      <a:pt x="287902" y="67234"/>
                      <a:pt x="224690" y="0"/>
                      <a:pt x="143951" y="0"/>
                    </a:cubicBezTo>
                    <a:cubicBezTo>
                      <a:pt x="129010" y="0"/>
                      <a:pt x="114931" y="2873"/>
                      <a:pt x="101426" y="7471"/>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5403940-9422-44F4-8FAE-4EB2DF2744CB}"/>
                  </a:ext>
                </a:extLst>
              </p:cNvPr>
              <p:cNvSpPr/>
              <p:nvPr/>
            </p:nvSpPr>
            <p:spPr>
              <a:xfrm>
                <a:off x="6060225" y="5105781"/>
                <a:ext cx="458573" cy="352550"/>
              </a:xfrm>
              <a:custGeom>
                <a:avLst/>
                <a:gdLst>
                  <a:gd name="connsiteX0" fmla="*/ 376111 w 458573"/>
                  <a:gd name="connsiteY0" fmla="*/ 0 h 352550"/>
                  <a:gd name="connsiteX1" fmla="*/ 88209 w 458573"/>
                  <a:gd name="connsiteY1" fmla="*/ 0 h 352550"/>
                  <a:gd name="connsiteX2" fmla="*/ 0 w 458573"/>
                  <a:gd name="connsiteY2" fmla="*/ 0 h 352550"/>
                  <a:gd name="connsiteX3" fmla="*/ 0 w 458573"/>
                  <a:gd name="connsiteY3" fmla="*/ 352550 h 352550"/>
                  <a:gd name="connsiteX4" fmla="*/ 458574 w 458573"/>
                  <a:gd name="connsiteY4" fmla="*/ 352550 h 352550"/>
                  <a:gd name="connsiteX5" fmla="*/ 458574 w 458573"/>
                  <a:gd name="connsiteY5" fmla="*/ 0 h 352550"/>
                  <a:gd name="connsiteX6" fmla="*/ 376111 w 458573"/>
                  <a:gd name="connsiteY6" fmla="*/ 0 h 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3" h="352550">
                    <a:moveTo>
                      <a:pt x="376111" y="0"/>
                    </a:moveTo>
                    <a:cubicBezTo>
                      <a:pt x="322668" y="0"/>
                      <a:pt x="234171" y="0"/>
                      <a:pt x="88209" y="0"/>
                    </a:cubicBezTo>
                    <a:cubicBezTo>
                      <a:pt x="60913" y="0"/>
                      <a:pt x="31606" y="0"/>
                      <a:pt x="0" y="0"/>
                    </a:cubicBezTo>
                    <a:cubicBezTo>
                      <a:pt x="0" y="0"/>
                      <a:pt x="0" y="0"/>
                      <a:pt x="0" y="352550"/>
                    </a:cubicBezTo>
                    <a:cubicBezTo>
                      <a:pt x="0" y="352550"/>
                      <a:pt x="0" y="352550"/>
                      <a:pt x="458574" y="352550"/>
                    </a:cubicBezTo>
                    <a:lnTo>
                      <a:pt x="458574" y="0"/>
                    </a:lnTo>
                    <a:cubicBezTo>
                      <a:pt x="458574" y="0"/>
                      <a:pt x="458574" y="0"/>
                      <a:pt x="376111" y="0"/>
                    </a:cubicBezTo>
                    <a:close/>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56" name="Flowchart: Connector 55">
            <a:extLst>
              <a:ext uri="{FF2B5EF4-FFF2-40B4-BE49-F238E27FC236}">
                <a16:creationId xmlns:a16="http://schemas.microsoft.com/office/drawing/2014/main" id="{94E28E59-CF7C-4EAA-BB4E-058755677CBA}"/>
              </a:ext>
            </a:extLst>
          </p:cNvPr>
          <p:cNvSpPr/>
          <p:nvPr/>
        </p:nvSpPr>
        <p:spPr bwMode="auto">
          <a:xfrm flipV="1">
            <a:off x="8940188" y="1660207"/>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lowchart: Connector 56">
            <a:extLst>
              <a:ext uri="{FF2B5EF4-FFF2-40B4-BE49-F238E27FC236}">
                <a16:creationId xmlns:a16="http://schemas.microsoft.com/office/drawing/2014/main" id="{67156332-867E-4F69-9BF3-80A405BF60A1}"/>
              </a:ext>
            </a:extLst>
          </p:cNvPr>
          <p:cNvSpPr/>
          <p:nvPr/>
        </p:nvSpPr>
        <p:spPr bwMode="auto">
          <a:xfrm>
            <a:off x="7481830" y="1875981"/>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B4EB4819-0DF0-4A9E-8B5D-5F7FD9F98E41}"/>
              </a:ext>
            </a:extLst>
          </p:cNvPr>
          <p:cNvSpPr/>
          <p:nvPr/>
        </p:nvSpPr>
        <p:spPr bwMode="auto">
          <a:xfrm>
            <a:off x="6870432" y="1809168"/>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6DA7EA91-C965-463F-987B-798963987C43}"/>
              </a:ext>
            </a:extLst>
          </p:cNvPr>
          <p:cNvSpPr/>
          <p:nvPr/>
        </p:nvSpPr>
        <p:spPr bwMode="auto">
          <a:xfrm>
            <a:off x="6998755" y="1544967"/>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lowchart: Connector 59">
            <a:extLst>
              <a:ext uri="{FF2B5EF4-FFF2-40B4-BE49-F238E27FC236}">
                <a16:creationId xmlns:a16="http://schemas.microsoft.com/office/drawing/2014/main" id="{EFC756A8-2695-4119-9067-6914B01D49A7}"/>
              </a:ext>
            </a:extLst>
          </p:cNvPr>
          <p:cNvSpPr/>
          <p:nvPr/>
        </p:nvSpPr>
        <p:spPr bwMode="auto">
          <a:xfrm>
            <a:off x="7970168" y="2835038"/>
            <a:ext cx="108165" cy="10816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61" name="Flowchart: Connector 60">
            <a:extLst>
              <a:ext uri="{FF2B5EF4-FFF2-40B4-BE49-F238E27FC236}">
                <a16:creationId xmlns:a16="http://schemas.microsoft.com/office/drawing/2014/main" id="{89A5FCFD-0FD8-4BBE-8DC1-30EB638EAE70}"/>
              </a:ext>
            </a:extLst>
          </p:cNvPr>
          <p:cNvSpPr/>
          <p:nvPr/>
        </p:nvSpPr>
        <p:spPr bwMode="auto">
          <a:xfrm>
            <a:off x="8806509" y="1533074"/>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D5BD79C0-B131-4A58-A549-3F1534350F4C}"/>
              </a:ext>
            </a:extLst>
          </p:cNvPr>
          <p:cNvSpPr/>
          <p:nvPr/>
        </p:nvSpPr>
        <p:spPr bwMode="auto">
          <a:xfrm>
            <a:off x="8896398" y="1570339"/>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B3F0F335-F72B-4007-A397-6C4A367691E6}"/>
              </a:ext>
            </a:extLst>
          </p:cNvPr>
          <p:cNvSpPr/>
          <p:nvPr/>
        </p:nvSpPr>
        <p:spPr bwMode="auto">
          <a:xfrm>
            <a:off x="8705405" y="1533722"/>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21C916A1-809D-4F85-815D-66DC4AB22FED}"/>
              </a:ext>
            </a:extLst>
          </p:cNvPr>
          <p:cNvSpPr/>
          <p:nvPr/>
        </p:nvSpPr>
        <p:spPr bwMode="auto">
          <a:xfrm>
            <a:off x="8866261" y="1668383"/>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499E1C59-7937-4D9C-A574-B6C1AF331B36}"/>
              </a:ext>
            </a:extLst>
          </p:cNvPr>
          <p:cNvSpPr/>
          <p:nvPr/>
        </p:nvSpPr>
        <p:spPr bwMode="auto">
          <a:xfrm>
            <a:off x="8989121" y="1596587"/>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lowchart: Connector 65">
            <a:extLst>
              <a:ext uri="{FF2B5EF4-FFF2-40B4-BE49-F238E27FC236}">
                <a16:creationId xmlns:a16="http://schemas.microsoft.com/office/drawing/2014/main" id="{CA6E3EC2-8F9F-4E27-AFD3-F98301A53EE4}"/>
              </a:ext>
            </a:extLst>
          </p:cNvPr>
          <p:cNvSpPr/>
          <p:nvPr/>
        </p:nvSpPr>
        <p:spPr bwMode="auto">
          <a:xfrm>
            <a:off x="10632745" y="2571775"/>
            <a:ext cx="76538" cy="7653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lowchart: Connector 66">
            <a:extLst>
              <a:ext uri="{FF2B5EF4-FFF2-40B4-BE49-F238E27FC236}">
                <a16:creationId xmlns:a16="http://schemas.microsoft.com/office/drawing/2014/main" id="{EFF87D86-1F61-40EC-B958-544FA318B3EB}"/>
              </a:ext>
            </a:extLst>
          </p:cNvPr>
          <p:cNvSpPr/>
          <p:nvPr/>
        </p:nvSpPr>
        <p:spPr bwMode="auto">
          <a:xfrm>
            <a:off x="10749051" y="2157802"/>
            <a:ext cx="51286" cy="5128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lowchart: Connector 67">
            <a:extLst>
              <a:ext uri="{FF2B5EF4-FFF2-40B4-BE49-F238E27FC236}">
                <a16:creationId xmlns:a16="http://schemas.microsoft.com/office/drawing/2014/main" id="{6D67E28C-9359-4BE7-8F65-82252B7545C0}"/>
              </a:ext>
            </a:extLst>
          </p:cNvPr>
          <p:cNvSpPr/>
          <p:nvPr/>
        </p:nvSpPr>
        <p:spPr bwMode="auto">
          <a:xfrm>
            <a:off x="10139585" y="21369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3895A2F4-5F0D-446B-B3F6-7EB406426D93}"/>
              </a:ext>
            </a:extLst>
          </p:cNvPr>
          <p:cNvSpPr/>
          <p:nvPr/>
        </p:nvSpPr>
        <p:spPr bwMode="auto">
          <a:xfrm>
            <a:off x="10902672" y="2230328"/>
            <a:ext cx="80844" cy="8084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lowchart: Connector 69">
            <a:extLst>
              <a:ext uri="{FF2B5EF4-FFF2-40B4-BE49-F238E27FC236}">
                <a16:creationId xmlns:a16="http://schemas.microsoft.com/office/drawing/2014/main" id="{4C3152D5-709A-41CC-B04D-9326A1BBE966}"/>
              </a:ext>
            </a:extLst>
          </p:cNvPr>
          <p:cNvSpPr/>
          <p:nvPr/>
        </p:nvSpPr>
        <p:spPr bwMode="auto">
          <a:xfrm>
            <a:off x="11095509" y="308706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A2F8F156-201A-4708-BEA8-E36489001FF5}"/>
              </a:ext>
            </a:extLst>
          </p:cNvPr>
          <p:cNvSpPr/>
          <p:nvPr/>
        </p:nvSpPr>
        <p:spPr bwMode="auto">
          <a:xfrm flipV="1">
            <a:off x="9201373" y="3155095"/>
            <a:ext cx="94606" cy="94606"/>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lowchart: Connector 71">
            <a:extLst>
              <a:ext uri="{FF2B5EF4-FFF2-40B4-BE49-F238E27FC236}">
                <a16:creationId xmlns:a16="http://schemas.microsoft.com/office/drawing/2014/main" id="{6147CA07-F3DF-4DDE-AE35-BBFDC5017F6E}"/>
              </a:ext>
            </a:extLst>
          </p:cNvPr>
          <p:cNvSpPr/>
          <p:nvPr/>
        </p:nvSpPr>
        <p:spPr bwMode="auto">
          <a:xfrm>
            <a:off x="10475412" y="194179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lowchart: Connector 72">
            <a:extLst>
              <a:ext uri="{FF2B5EF4-FFF2-40B4-BE49-F238E27FC236}">
                <a16:creationId xmlns:a16="http://schemas.microsoft.com/office/drawing/2014/main" id="{AEDBF96A-A53A-4517-9FA7-29914C3BEFAB}"/>
              </a:ext>
            </a:extLst>
          </p:cNvPr>
          <p:cNvSpPr/>
          <p:nvPr/>
        </p:nvSpPr>
        <p:spPr bwMode="auto">
          <a:xfrm>
            <a:off x="7157817" y="17865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FE41FEA-5AD5-4F4E-B604-D6126D1DE95F}"/>
              </a:ext>
            </a:extLst>
          </p:cNvPr>
          <p:cNvSpPr/>
          <p:nvPr/>
        </p:nvSpPr>
        <p:spPr bwMode="auto">
          <a:xfrm flipV="1">
            <a:off x="9736701" y="2126107"/>
            <a:ext cx="74273" cy="74273"/>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lowchart: Connector 74">
            <a:extLst>
              <a:ext uri="{FF2B5EF4-FFF2-40B4-BE49-F238E27FC236}">
                <a16:creationId xmlns:a16="http://schemas.microsoft.com/office/drawing/2014/main" id="{9DD0F834-6AE8-4D8E-B9B3-47AB0D6E6D89}"/>
              </a:ext>
            </a:extLst>
          </p:cNvPr>
          <p:cNvSpPr/>
          <p:nvPr/>
        </p:nvSpPr>
        <p:spPr bwMode="auto">
          <a:xfrm flipV="1">
            <a:off x="8952247" y="1411571"/>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9A467B64-2C45-44FB-8CAB-2D47A9C636F6}"/>
              </a:ext>
            </a:extLst>
          </p:cNvPr>
          <p:cNvSpPr txBox="1"/>
          <p:nvPr/>
        </p:nvSpPr>
        <p:spPr>
          <a:xfrm>
            <a:off x="7207931" y="3982657"/>
            <a:ext cx="1291994" cy="9602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Asia Pacific</a:t>
            </a:r>
          </a:p>
        </p:txBody>
      </p:sp>
      <p:sp>
        <p:nvSpPr>
          <p:cNvPr id="78" name="TextBox 77">
            <a:extLst>
              <a:ext uri="{FF2B5EF4-FFF2-40B4-BE49-F238E27FC236}">
                <a16:creationId xmlns:a16="http://schemas.microsoft.com/office/drawing/2014/main" id="{CC58EF3B-06EC-4FA8-9CC3-6BA420D5AE55}"/>
              </a:ext>
            </a:extLst>
          </p:cNvPr>
          <p:cNvSpPr txBox="1"/>
          <p:nvPr/>
        </p:nvSpPr>
        <p:spPr>
          <a:xfrm>
            <a:off x="8647199" y="3982657"/>
            <a:ext cx="1291994" cy="228985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Switzerland</a:t>
            </a:r>
          </a:p>
        </p:txBody>
      </p:sp>
      <p:sp>
        <p:nvSpPr>
          <p:cNvPr id="79" name="TextBox 78">
            <a:extLst>
              <a:ext uri="{FF2B5EF4-FFF2-40B4-BE49-F238E27FC236}">
                <a16:creationId xmlns:a16="http://schemas.microsoft.com/office/drawing/2014/main" id="{2913C403-BB0A-479F-BDB4-882B225DF658}"/>
              </a:ext>
            </a:extLst>
          </p:cNvPr>
          <p:cNvSpPr txBox="1"/>
          <p:nvPr/>
        </p:nvSpPr>
        <p:spPr>
          <a:xfrm>
            <a:off x="10086465" y="3982657"/>
            <a:ext cx="1439853" cy="7940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China</a:t>
            </a:r>
          </a:p>
        </p:txBody>
      </p:sp>
      <p:sp>
        <p:nvSpPr>
          <p:cNvPr id="80" name="Flowchart: Connector 79">
            <a:extLst>
              <a:ext uri="{FF2B5EF4-FFF2-40B4-BE49-F238E27FC236}">
                <a16:creationId xmlns:a16="http://schemas.microsoft.com/office/drawing/2014/main" id="{DA24F371-4989-465C-8BB4-E3DCF6F8991C}"/>
              </a:ext>
            </a:extLst>
          </p:cNvPr>
          <p:cNvSpPr/>
          <p:nvPr/>
        </p:nvSpPr>
        <p:spPr bwMode="auto">
          <a:xfrm flipH="1">
            <a:off x="9180889" y="5461323"/>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lowchart: Connector 80">
            <a:extLst>
              <a:ext uri="{FF2B5EF4-FFF2-40B4-BE49-F238E27FC236}">
                <a16:creationId xmlns:a16="http://schemas.microsoft.com/office/drawing/2014/main" id="{6815290A-CF36-4746-9CEB-D1B1D830EB0D}"/>
              </a:ext>
            </a:extLst>
          </p:cNvPr>
          <p:cNvSpPr/>
          <p:nvPr/>
        </p:nvSpPr>
        <p:spPr bwMode="auto">
          <a:xfrm flipH="1">
            <a:off x="9701800" y="562712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lowchart: Connector 81">
            <a:extLst>
              <a:ext uri="{FF2B5EF4-FFF2-40B4-BE49-F238E27FC236}">
                <a16:creationId xmlns:a16="http://schemas.microsoft.com/office/drawing/2014/main" id="{9055CCBB-967F-4B88-858E-410EAD10C3D6}"/>
              </a:ext>
            </a:extLst>
          </p:cNvPr>
          <p:cNvSpPr/>
          <p:nvPr/>
        </p:nvSpPr>
        <p:spPr bwMode="auto">
          <a:xfrm flipH="1">
            <a:off x="9408574" y="579500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lowchart: Connector 82">
            <a:extLst>
              <a:ext uri="{FF2B5EF4-FFF2-40B4-BE49-F238E27FC236}">
                <a16:creationId xmlns:a16="http://schemas.microsoft.com/office/drawing/2014/main" id="{569006E8-FA14-4A9B-8F6A-877A6DE98265}"/>
              </a:ext>
            </a:extLst>
          </p:cNvPr>
          <p:cNvSpPr/>
          <p:nvPr/>
        </p:nvSpPr>
        <p:spPr bwMode="auto">
          <a:xfrm flipH="1">
            <a:off x="9659796" y="5949819"/>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lowchart: Connector 90">
            <a:extLst>
              <a:ext uri="{FF2B5EF4-FFF2-40B4-BE49-F238E27FC236}">
                <a16:creationId xmlns:a16="http://schemas.microsoft.com/office/drawing/2014/main" id="{6AD49E74-BAFC-4C58-9798-88CCE55EF905}"/>
              </a:ext>
            </a:extLst>
          </p:cNvPr>
          <p:cNvSpPr/>
          <p:nvPr/>
        </p:nvSpPr>
        <p:spPr bwMode="auto">
          <a:xfrm>
            <a:off x="9471175" y="6520849"/>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34A1BEE6-6AE4-48B4-B354-20F6F1B9A280}"/>
              </a:ext>
            </a:extLst>
          </p:cNvPr>
          <p:cNvSpPr txBox="1"/>
          <p:nvPr/>
        </p:nvSpPr>
        <p:spPr>
          <a:xfrm>
            <a:off x="9538847" y="637556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 Available</a:t>
            </a:r>
          </a:p>
        </p:txBody>
      </p:sp>
      <p:sp>
        <p:nvSpPr>
          <p:cNvPr id="89" name="Flowchart: Connector 88">
            <a:extLst>
              <a:ext uri="{FF2B5EF4-FFF2-40B4-BE49-F238E27FC236}">
                <a16:creationId xmlns:a16="http://schemas.microsoft.com/office/drawing/2014/main" id="{CAB80282-13F2-4223-ABA6-A749853C8323}"/>
              </a:ext>
            </a:extLst>
          </p:cNvPr>
          <p:cNvSpPr/>
          <p:nvPr/>
        </p:nvSpPr>
        <p:spPr bwMode="auto">
          <a:xfrm flipV="1">
            <a:off x="10698579" y="6496968"/>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0BB1BE2E-F723-4685-96CB-2092FC6622CB}"/>
              </a:ext>
            </a:extLst>
          </p:cNvPr>
          <p:cNvSpPr txBox="1"/>
          <p:nvPr/>
        </p:nvSpPr>
        <p:spPr>
          <a:xfrm>
            <a:off x="10834730" y="635882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Announced</a:t>
            </a:r>
          </a:p>
        </p:txBody>
      </p:sp>
      <p:sp>
        <p:nvSpPr>
          <p:cNvPr id="88" name="TextBox 87">
            <a:extLst>
              <a:ext uri="{FF2B5EF4-FFF2-40B4-BE49-F238E27FC236}">
                <a16:creationId xmlns:a16="http://schemas.microsoft.com/office/drawing/2014/main" id="{4B1A655C-F976-4745-B5D0-1B14F09A3AFB}"/>
              </a:ext>
            </a:extLst>
          </p:cNvPr>
          <p:cNvSpPr txBox="1"/>
          <p:nvPr/>
        </p:nvSpPr>
        <p:spPr>
          <a:xfrm>
            <a:off x="8578359" y="6387448"/>
            <a:ext cx="97931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Legend:</a:t>
            </a:r>
          </a:p>
        </p:txBody>
      </p:sp>
      <p:cxnSp>
        <p:nvCxnSpPr>
          <p:cNvPr id="12" name="Straight Connector 11">
            <a:extLst>
              <a:ext uri="{FF2B5EF4-FFF2-40B4-BE49-F238E27FC236}">
                <a16:creationId xmlns:a16="http://schemas.microsoft.com/office/drawing/2014/main" id="{CE315AFD-AD62-4999-B4E6-EF9C97BBCB98}"/>
              </a:ext>
            </a:extLst>
          </p:cNvPr>
          <p:cNvCxnSpPr>
            <a:cxnSpLocks/>
          </p:cNvCxnSpPr>
          <p:nvPr/>
        </p:nvCxnSpPr>
        <p:spPr>
          <a:xfrm>
            <a:off x="8573562"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8611D6-408D-4855-AAB0-A937D98049E5}"/>
              </a:ext>
            </a:extLst>
          </p:cNvPr>
          <p:cNvCxnSpPr>
            <a:cxnSpLocks/>
          </p:cNvCxnSpPr>
          <p:nvPr/>
        </p:nvCxnSpPr>
        <p:spPr>
          <a:xfrm>
            <a:off x="10012829"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328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oup of people in a city&#10;&#10;Description automatically generated">
            <a:extLst>
              <a:ext uri="{FF2B5EF4-FFF2-40B4-BE49-F238E27FC236}">
                <a16:creationId xmlns:a16="http://schemas.microsoft.com/office/drawing/2014/main" id="{6E05A68C-B39C-4ED0-9374-B4FE4DF0EF3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6148" name="Picture 4">
            <a:extLst>
              <a:ext uri="{FF2B5EF4-FFF2-40B4-BE49-F238E27FC236}">
                <a16:creationId xmlns:a16="http://schemas.microsoft.com/office/drawing/2014/main" id="{D36510E2-6841-4347-8427-8B6CAF8E6E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7F3E2C8-EA9C-445E-BF14-1D138D6CE0E5}"/>
              </a:ext>
            </a:extLst>
          </p:cNvPr>
          <p:cNvSpPr txBox="1">
            <a:spLocks/>
          </p:cNvSpPr>
          <p:nvPr/>
        </p:nvSpPr>
        <p:spPr>
          <a:xfrm>
            <a:off x="1820095" y="5196632"/>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 and compliance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Highly secure by design and compliance leadership with standards and contractual commitments </a:t>
            </a:r>
          </a:p>
        </p:txBody>
      </p:sp>
      <p:sp>
        <p:nvSpPr>
          <p:cNvPr id="15" name="Text Placeholder 4">
            <a:extLst>
              <a:ext uri="{FF2B5EF4-FFF2-40B4-BE49-F238E27FC236}">
                <a16:creationId xmlns:a16="http://schemas.microsoft.com/office/drawing/2014/main" id="{777192AC-42F4-4ACA-A7CA-DB206B7AADA6}"/>
              </a:ext>
            </a:extLst>
          </p:cNvPr>
          <p:cNvSpPr txBox="1">
            <a:spLocks/>
          </p:cNvSpPr>
          <p:nvPr/>
        </p:nvSpPr>
        <p:spPr>
          <a:xfrm>
            <a:off x="1820095" y="3732889"/>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TCO of SaaS vs. On-premise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OPEX vs. CAPEX, free sandbox environments, backups &amp; data recovery included, etc.</a:t>
            </a:r>
          </a:p>
        </p:txBody>
      </p:sp>
      <p:sp>
        <p:nvSpPr>
          <p:cNvPr id="17" name="Text Placeholder 4">
            <a:extLst>
              <a:ext uri="{FF2B5EF4-FFF2-40B4-BE49-F238E27FC236}">
                <a16:creationId xmlns:a16="http://schemas.microsoft.com/office/drawing/2014/main" id="{71C4DCBC-7613-456B-BC5D-6F43615BAD63}"/>
              </a:ext>
            </a:extLst>
          </p:cNvPr>
          <p:cNvSpPr txBox="1">
            <a:spLocks/>
          </p:cNvSpPr>
          <p:nvPr/>
        </p:nvSpPr>
        <p:spPr>
          <a:xfrm>
            <a:off x="1820095" y="2714160"/>
            <a:ext cx="3971105" cy="553998"/>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version</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Always up to date on the latest version</a:t>
            </a:r>
          </a:p>
        </p:txBody>
      </p: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Why move to   Microsoft cloud</a:t>
            </a:r>
          </a:p>
        </p:txBody>
      </p:sp>
      <p:sp>
        <p:nvSpPr>
          <p:cNvPr id="18" name="Graphic 11" descr="Lightning bolt">
            <a:extLst>
              <a:ext uri="{FF2B5EF4-FFF2-40B4-BE49-F238E27FC236}">
                <a16:creationId xmlns:a16="http://schemas.microsoft.com/office/drawing/2014/main" id="{68D05507-43C0-40FE-A443-2F7514892707}"/>
              </a:ext>
            </a:extLst>
          </p:cNvPr>
          <p:cNvSpPr/>
          <p:nvPr/>
        </p:nvSpPr>
        <p:spPr>
          <a:xfrm>
            <a:off x="891210" y="3896012"/>
            <a:ext cx="376859" cy="781749"/>
          </a:xfrm>
          <a:custGeom>
            <a:avLst/>
            <a:gdLst>
              <a:gd name="connsiteX0" fmla="*/ 56529 w 376859"/>
              <a:gd name="connsiteY0" fmla="*/ 781750 h 781749"/>
              <a:gd name="connsiteX1" fmla="*/ 160165 w 376859"/>
              <a:gd name="connsiteY1" fmla="*/ 427974 h 781749"/>
              <a:gd name="connsiteX2" fmla="*/ 0 w 376859"/>
              <a:gd name="connsiteY2" fmla="*/ 427974 h 781749"/>
              <a:gd name="connsiteX3" fmla="*/ 79329 w 376859"/>
              <a:gd name="connsiteY3" fmla="*/ 0 h 781749"/>
              <a:gd name="connsiteX4" fmla="*/ 316374 w 376859"/>
              <a:gd name="connsiteY4" fmla="*/ 0 h 781749"/>
              <a:gd name="connsiteX5" fmla="*/ 216694 w 376859"/>
              <a:gd name="connsiteY5" fmla="*/ 313235 h 781749"/>
              <a:gd name="connsiteX6" fmla="*/ 376860 w 376859"/>
              <a:gd name="connsiteY6" fmla="*/ 313235 h 781749"/>
              <a:gd name="connsiteX7" fmla="*/ 56529 w 376859"/>
              <a:gd name="connsiteY7" fmla="*/ 781750 h 78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859" h="781749">
                <a:moveTo>
                  <a:pt x="56529" y="781750"/>
                </a:moveTo>
                <a:lnTo>
                  <a:pt x="160165" y="427974"/>
                </a:lnTo>
                <a:lnTo>
                  <a:pt x="0" y="427974"/>
                </a:lnTo>
                <a:lnTo>
                  <a:pt x="79329" y="0"/>
                </a:lnTo>
                <a:lnTo>
                  <a:pt x="316374" y="0"/>
                </a:lnTo>
                <a:lnTo>
                  <a:pt x="216694" y="313235"/>
                </a:lnTo>
                <a:lnTo>
                  <a:pt x="376860" y="313235"/>
                </a:lnTo>
                <a:lnTo>
                  <a:pt x="56529" y="781750"/>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128">
            <a:extLst>
              <a:ext uri="{FF2B5EF4-FFF2-40B4-BE49-F238E27FC236}">
                <a16:creationId xmlns:a16="http://schemas.microsoft.com/office/drawing/2014/main" id="{DBFEE3EA-AC7C-4E9B-A266-536200E3C3C3}"/>
              </a:ext>
            </a:extLst>
          </p:cNvPr>
          <p:cNvSpPr>
            <a:spLocks noChangeAspect="1"/>
          </p:cNvSpPr>
          <p:nvPr/>
        </p:nvSpPr>
        <p:spPr bwMode="auto">
          <a:xfrm>
            <a:off x="553591" y="2757313"/>
            <a:ext cx="914105" cy="4709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miter lim="800000"/>
          </a:ln>
          <a:effectLst/>
        </p:spPr>
        <p:txBody>
          <a:bodyPr vert="horz" wrap="square" lIns="87880" tIns="43940" rIns="87880" bIns="4394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BCAEBF0B-EA65-4BAC-BD90-87CA83E4FFA8}"/>
              </a:ext>
            </a:extLst>
          </p:cNvPr>
          <p:cNvGrpSpPr/>
          <p:nvPr/>
        </p:nvGrpSpPr>
        <p:grpSpPr>
          <a:xfrm rot="3286374">
            <a:off x="891022" y="2847780"/>
            <a:ext cx="246297" cy="286761"/>
            <a:chOff x="7097208" y="3331791"/>
            <a:chExt cx="266700" cy="310515"/>
          </a:xfrm>
          <a:noFill/>
        </p:grpSpPr>
        <p:sp>
          <p:nvSpPr>
            <p:cNvPr id="23" name="Freeform: Shape 22">
              <a:extLst>
                <a:ext uri="{FF2B5EF4-FFF2-40B4-BE49-F238E27FC236}">
                  <a16:creationId xmlns:a16="http://schemas.microsoft.com/office/drawing/2014/main" id="{DC6F172B-8786-47C9-A4D5-E4A12ADD9E02}"/>
                </a:ext>
              </a:extLst>
            </p:cNvPr>
            <p:cNvSpPr/>
            <p:nvPr/>
          </p:nvSpPr>
          <p:spPr>
            <a:xfrm>
              <a:off x="7097208" y="3356799"/>
              <a:ext cx="266700" cy="266700"/>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6FFF06C-2610-4BE8-B277-0E85D9D2A648}"/>
                </a:ext>
              </a:extLst>
            </p:cNvPr>
            <p:cNvSpPr/>
            <p:nvPr/>
          </p:nvSpPr>
          <p:spPr>
            <a:xfrm>
              <a:off x="7176717" y="3585156"/>
              <a:ext cx="47625" cy="57150"/>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686741D3-C523-46F4-B67A-A5CE7C6A4026}"/>
                </a:ext>
              </a:extLst>
            </p:cNvPr>
            <p:cNvSpPr/>
            <p:nvPr/>
          </p:nvSpPr>
          <p:spPr>
            <a:xfrm>
              <a:off x="7241487" y="3331791"/>
              <a:ext cx="47625" cy="66675"/>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6" name="server_2" title="Icon of a server with a padlock in the lower right corner">
            <a:extLst>
              <a:ext uri="{FF2B5EF4-FFF2-40B4-BE49-F238E27FC236}">
                <a16:creationId xmlns:a16="http://schemas.microsoft.com/office/drawing/2014/main" id="{A119C48D-0217-404E-A49B-42B5092703D2}"/>
              </a:ext>
            </a:extLst>
          </p:cNvPr>
          <p:cNvSpPr>
            <a:spLocks noChangeAspect="1" noEditPoints="1"/>
          </p:cNvSpPr>
          <p:nvPr/>
        </p:nvSpPr>
        <p:spPr bwMode="auto">
          <a:xfrm>
            <a:off x="809654" y="5415901"/>
            <a:ext cx="539973" cy="6694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7" name="Group 36">
            <a:extLst>
              <a:ext uri="{FF2B5EF4-FFF2-40B4-BE49-F238E27FC236}">
                <a16:creationId xmlns:a16="http://schemas.microsoft.com/office/drawing/2014/main" id="{2DE79753-6553-4956-8E9D-381EE48AC3B9}"/>
              </a:ext>
            </a:extLst>
          </p:cNvPr>
          <p:cNvGrpSpPr/>
          <p:nvPr/>
        </p:nvGrpSpPr>
        <p:grpSpPr>
          <a:xfrm>
            <a:off x="809654" y="3963074"/>
            <a:ext cx="473342" cy="476176"/>
            <a:chOff x="7124251" y="2669492"/>
            <a:chExt cx="311224" cy="313088"/>
          </a:xfrm>
          <a:noFill/>
        </p:grpSpPr>
        <p:sp>
          <p:nvSpPr>
            <p:cNvPr id="38" name="Arrow: Up 37">
              <a:extLst>
                <a:ext uri="{FF2B5EF4-FFF2-40B4-BE49-F238E27FC236}">
                  <a16:creationId xmlns:a16="http://schemas.microsoft.com/office/drawing/2014/main" id="{573FC33F-601D-4439-B8EF-7C0F47F340CB}"/>
                </a:ext>
              </a:extLst>
            </p:cNvPr>
            <p:cNvSpPr/>
            <p:nvPr/>
          </p:nvSpPr>
          <p:spPr bwMode="auto">
            <a:xfrm>
              <a:off x="7124251" y="2669492"/>
              <a:ext cx="311224" cy="313088"/>
            </a:xfrm>
            <a:prstGeom prst="upArrow">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Graphic 38" descr="Euro">
              <a:extLst>
                <a:ext uri="{FF2B5EF4-FFF2-40B4-BE49-F238E27FC236}">
                  <a16:creationId xmlns:a16="http://schemas.microsoft.com/office/drawing/2014/main" id="{820BB97D-57FB-45F0-8CFD-664EF78A0E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8195" y="2738138"/>
              <a:ext cx="200583" cy="200583"/>
            </a:xfrm>
            <a:prstGeom prst="rect">
              <a:avLst/>
            </a:prstGeom>
          </p:spPr>
        </p:pic>
      </p:grpSp>
    </p:spTree>
    <p:custDataLst>
      <p:tags r:id="rId1"/>
    </p:custDataLst>
    <p:extLst>
      <p:ext uri="{BB962C8B-B14F-4D97-AF65-F5344CB8AC3E}">
        <p14:creationId xmlns:p14="http://schemas.microsoft.com/office/powerpoint/2010/main" val="16543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machine in a room&#10;&#10;Description automatically generated">
            <a:extLst>
              <a:ext uri="{FF2B5EF4-FFF2-40B4-BE49-F238E27FC236}">
                <a16:creationId xmlns:a16="http://schemas.microsoft.com/office/drawing/2014/main" id="{EB44672A-7477-45FD-B41A-C641ABDC4B8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140C9721-50B9-43E0-B720-B9C524C0228E}"/>
              </a:ext>
            </a:extLst>
          </p:cNvPr>
          <p:cNvSpPr/>
          <p:nvPr/>
        </p:nvSpPr>
        <p:spPr bwMode="auto">
          <a:xfrm>
            <a:off x="23666" y="0"/>
            <a:ext cx="12192000" cy="6858000"/>
          </a:xfrm>
          <a:prstGeom prst="rect">
            <a:avLst/>
          </a:prstGeom>
          <a:solidFill>
            <a:schemeClr val="tx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466431" y="1205689"/>
            <a:ext cx="11306470" cy="3385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We have a set of foundational principles that guide the way we do business in the cloud</a:t>
            </a:r>
          </a:p>
        </p:txBody>
      </p:sp>
      <p:sp>
        <p:nvSpPr>
          <p:cNvPr id="53" name="Rectangle 52"/>
          <p:cNvSpPr/>
          <p:nvPr/>
        </p:nvSpPr>
        <p:spPr bwMode="auto">
          <a:xfrm>
            <a:off x="6170795"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Usage, management, and protection</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 enforcement requests</a:t>
            </a:r>
          </a:p>
        </p:txBody>
      </p:sp>
      <p:sp>
        <p:nvSpPr>
          <p:cNvPr id="54" name="Rectangle 53"/>
          <p:cNvSpPr/>
          <p:nvPr/>
        </p:nvSpPr>
        <p:spPr bwMode="auto">
          <a:xfrm rot="5400000">
            <a:off x="7499204"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Content Placeholder 2"/>
          <p:cNvSpPr txBox="1">
            <a:spLocks/>
          </p:cNvSpPr>
          <p:nvPr/>
        </p:nvSpPr>
        <p:spPr>
          <a:xfrm>
            <a:off x="6170795"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Transparency</a:t>
            </a:r>
          </a:p>
        </p:txBody>
      </p:sp>
      <p:sp>
        <p:nvSpPr>
          <p:cNvPr id="61" name="Rectangle 60"/>
          <p:cNvSpPr/>
          <p:nvPr/>
        </p:nvSpPr>
        <p:spPr bwMode="auto">
          <a:xfrm>
            <a:off x="9022978"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Laws, regulations, and key international standards</a:t>
            </a:r>
          </a:p>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Microsoft service certifications</a:t>
            </a:r>
            <a:endParaRPr kumimoji="0" lang="en-IN" sz="16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62" name="Rectangle 61"/>
          <p:cNvSpPr/>
          <p:nvPr/>
        </p:nvSpPr>
        <p:spPr bwMode="auto">
          <a:xfrm rot="5400000">
            <a:off x="10351387"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Content Placeholder 2"/>
          <p:cNvSpPr txBox="1">
            <a:spLocks/>
          </p:cNvSpPr>
          <p:nvPr/>
        </p:nvSpPr>
        <p:spPr>
          <a:xfrm>
            <a:off x="9024834" y="2436954"/>
            <a:ext cx="2700736" cy="527585"/>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Compliance</a:t>
            </a:r>
          </a:p>
        </p:txBody>
      </p:sp>
      <p:sp>
        <p:nvSpPr>
          <p:cNvPr id="47" name="Rectangle 46"/>
          <p:cNvSpPr/>
          <p:nvPr/>
        </p:nvSpPr>
        <p:spPr bwMode="auto">
          <a:xfrm>
            <a:off x="3318612"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Permissions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Access and mobility options</a:t>
            </a:r>
          </a:p>
        </p:txBody>
      </p:sp>
      <p:sp>
        <p:nvSpPr>
          <p:cNvPr id="48" name="Rectangle 47"/>
          <p:cNvSpPr/>
          <p:nvPr/>
        </p:nvSpPr>
        <p:spPr bwMode="auto">
          <a:xfrm rot="5400000">
            <a:off x="4647021"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Content Placeholder 2"/>
          <p:cNvSpPr txBox="1">
            <a:spLocks/>
          </p:cNvSpPr>
          <p:nvPr/>
        </p:nvSpPr>
        <p:spPr>
          <a:xfrm>
            <a:off x="3318612" y="2403474"/>
            <a:ext cx="2711820" cy="561066"/>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Privacy &amp; Control</a:t>
            </a:r>
          </a:p>
        </p:txBody>
      </p:sp>
      <p:sp>
        <p:nvSpPr>
          <p:cNvPr id="41" name="Rectangle 40"/>
          <p:cNvSpPr/>
          <p:nvPr/>
        </p:nvSpPr>
        <p:spPr bwMode="auto">
          <a:xfrm>
            <a:off x="466430"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Leading technology and processes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Content encryption </a:t>
            </a:r>
          </a:p>
        </p:txBody>
      </p:sp>
      <p:sp>
        <p:nvSpPr>
          <p:cNvPr id="42" name="Rectangle 41"/>
          <p:cNvSpPr/>
          <p:nvPr/>
        </p:nvSpPr>
        <p:spPr bwMode="auto">
          <a:xfrm rot="5400000">
            <a:off x="1794839"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Content Placeholder 2"/>
          <p:cNvSpPr txBox="1">
            <a:spLocks/>
          </p:cNvSpPr>
          <p:nvPr/>
        </p:nvSpPr>
        <p:spPr>
          <a:xfrm>
            <a:off x="466430"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2" name="Title 1">
            <a:extLst>
              <a:ext uri="{FF2B5EF4-FFF2-40B4-BE49-F238E27FC236}">
                <a16:creationId xmlns:a16="http://schemas.microsoft.com/office/drawing/2014/main" id="{34E2D305-4093-48A1-8D25-560AA5686B27}"/>
              </a:ext>
            </a:extLst>
          </p:cNvPr>
          <p:cNvSpPr>
            <a:spLocks noGrp="1"/>
          </p:cNvSpPr>
          <p:nvPr>
            <p:ph type="title" idx="4294967295"/>
          </p:nvPr>
        </p:nvSpPr>
        <p:spPr>
          <a:xfrm>
            <a:off x="885825" y="620713"/>
            <a:ext cx="11306175" cy="403225"/>
          </a:xfrm>
        </p:spPr>
        <p:txBody>
          <a:bodyPr/>
          <a:lstStyle/>
          <a:p>
            <a:r>
              <a:rPr lang="en-US" dirty="0">
                <a:solidFill>
                  <a:schemeClr val="bg1"/>
                </a:solidFill>
              </a:rPr>
              <a:t>Trust</a:t>
            </a:r>
          </a:p>
        </p:txBody>
      </p:sp>
      <p:sp>
        <p:nvSpPr>
          <p:cNvPr id="36" name="Lock" title="Icon of a padlock">
            <a:extLst>
              <a:ext uri="{FF2B5EF4-FFF2-40B4-BE49-F238E27FC236}">
                <a16:creationId xmlns:a16="http://schemas.microsoft.com/office/drawing/2014/main" id="{2D638288-EC8D-4530-9196-878E0CB21666}"/>
              </a:ext>
            </a:extLst>
          </p:cNvPr>
          <p:cNvSpPr>
            <a:spLocks noChangeAspect="1" noEditPoints="1"/>
          </p:cNvSpPr>
          <p:nvPr/>
        </p:nvSpPr>
        <p:spPr bwMode="auto">
          <a:xfrm>
            <a:off x="2783305" y="2485004"/>
            <a:ext cx="284768" cy="3980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7" name="Fingerprint_E928" title="Icon of a fingerprint">
            <a:extLst>
              <a:ext uri="{FF2B5EF4-FFF2-40B4-BE49-F238E27FC236}">
                <a16:creationId xmlns:a16="http://schemas.microsoft.com/office/drawing/2014/main" id="{7763B16F-DFFC-487D-983F-D9FF42ADE80A}"/>
              </a:ext>
            </a:extLst>
          </p:cNvPr>
          <p:cNvSpPr>
            <a:spLocks noChangeAspect="1" noEditPoints="1"/>
          </p:cNvSpPr>
          <p:nvPr/>
        </p:nvSpPr>
        <p:spPr bwMode="auto">
          <a:xfrm>
            <a:off x="5661294" y="2485004"/>
            <a:ext cx="295956" cy="39800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document_6" title="Icon of a document with a padlock in the lower right corner">
            <a:extLst>
              <a:ext uri="{FF2B5EF4-FFF2-40B4-BE49-F238E27FC236}">
                <a16:creationId xmlns:a16="http://schemas.microsoft.com/office/drawing/2014/main" id="{322AD4FF-46D1-4AFB-BD5C-757BF1030AFB}"/>
              </a:ext>
            </a:extLst>
          </p:cNvPr>
          <p:cNvSpPr>
            <a:spLocks noChangeAspect="1" noEditPoints="1"/>
          </p:cNvSpPr>
          <p:nvPr/>
        </p:nvSpPr>
        <p:spPr bwMode="auto">
          <a:xfrm>
            <a:off x="11324423" y="2485823"/>
            <a:ext cx="317094" cy="39636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 name="Copy_E8C8" title="Icon of two documents stacked together">
            <a:extLst>
              <a:ext uri="{FF2B5EF4-FFF2-40B4-BE49-F238E27FC236}">
                <a16:creationId xmlns:a16="http://schemas.microsoft.com/office/drawing/2014/main" id="{F7A0A94E-CC64-49E3-A25C-2FBD52322743}"/>
              </a:ext>
            </a:extLst>
          </p:cNvPr>
          <p:cNvSpPr>
            <a:spLocks noChangeAspect="1" noEditPoints="1"/>
          </p:cNvSpPr>
          <p:nvPr/>
        </p:nvSpPr>
        <p:spPr bwMode="auto">
          <a:xfrm>
            <a:off x="8445232" y="2485004"/>
            <a:ext cx="344984" cy="398006"/>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2005925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E222AEAD-F575-4A70-98F6-E04C640A7705}"/>
                  </a:ext>
                </a:extLst>
              </p14:cNvPr>
              <p14:cNvContentPartPr/>
              <p14:nvPr/>
            </p14:nvContentPartPr>
            <p14:xfrm>
              <a:off x="15711657" y="1864389"/>
              <a:ext cx="360" cy="360"/>
            </p14:xfrm>
          </p:contentPart>
        </mc:Choice>
        <mc:Fallback xmlns="">
          <p:pic>
            <p:nvPicPr>
              <p:cNvPr id="12" name="Ink 11">
                <a:extLst>
                  <a:ext uri="{FF2B5EF4-FFF2-40B4-BE49-F238E27FC236}">
                    <a16:creationId xmlns:a16="http://schemas.microsoft.com/office/drawing/2014/main" id="{E222AEAD-F575-4A70-98F6-E04C640A7705}"/>
                  </a:ext>
                </a:extLst>
              </p:cNvPr>
              <p:cNvPicPr/>
              <p:nvPr/>
            </p:nvPicPr>
            <p:blipFill>
              <a:blip r:embed="rId4"/>
              <a:stretch>
                <a:fillRect/>
              </a:stretch>
            </p:blipFill>
            <p:spPr>
              <a:xfrm>
                <a:off x="15702657" y="1855389"/>
                <a:ext cx="18000" cy="18000"/>
              </a:xfrm>
              <a:prstGeom prst="rect">
                <a:avLst/>
              </a:prstGeom>
            </p:spPr>
          </p:pic>
        </mc:Fallback>
      </mc:AlternateContent>
      <p:sp>
        <p:nvSpPr>
          <p:cNvPr id="165" name="Title 6">
            <a:extLst>
              <a:ext uri="{FF2B5EF4-FFF2-40B4-BE49-F238E27FC236}">
                <a16:creationId xmlns:a16="http://schemas.microsoft.com/office/drawing/2014/main" id="{313ED13F-BE10-4AC3-968E-A15F3DA56112}"/>
              </a:ext>
            </a:extLst>
          </p:cNvPr>
          <p:cNvSpPr txBox="1">
            <a:spLocks/>
          </p:cNvSpPr>
          <p:nvPr/>
        </p:nvSpPr>
        <p:spPr>
          <a:xfrm>
            <a:off x="459924" y="3528721"/>
            <a:ext cx="3468219" cy="2313099"/>
          </a:xfrm>
          <a:prstGeom prst="rect">
            <a:avLst/>
          </a:prstGeom>
        </p:spPr>
        <p:txBody>
          <a:bodyPr vert="horz" wrap="square" lIns="9144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chemeClr val="accent1"/>
                </a:solidFill>
                <a:effectLst/>
                <a:uLnTx/>
                <a:uFillTx/>
                <a:latin typeface="Segoe UI Semibold"/>
                <a:ea typeface="+mn-ea"/>
                <a:cs typeface="Segoe UI" pitchFamily="34" charset="0"/>
              </a:rPr>
              <a:t>Dynamics 365 </a:t>
            </a:r>
          </a:p>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3200" b="0" i="0" u="none" strike="noStrike" kern="1200" cap="none" spc="-49" normalizeH="0" baseline="0" noProof="0" dirty="0">
                <a:ln w="3175">
                  <a:noFill/>
                </a:ln>
                <a:solidFill>
                  <a:schemeClr val="accent1"/>
                </a:solidFill>
                <a:effectLst/>
                <a:uLnTx/>
                <a:uFillTx/>
                <a:latin typeface="Segoe UI Semibold"/>
                <a:ea typeface="+mn-ea"/>
                <a:cs typeface="Segoe UI" pitchFamily="34" charset="0"/>
              </a:rPr>
              <a:t>Customer Service</a:t>
            </a:r>
            <a:r>
              <a:rPr kumimoji="0" lang="en-US" sz="3200" b="0" i="0" u="none" strike="noStrike" kern="1200" cap="none" spc="-49" normalizeH="0" baseline="0" noProof="0" dirty="0">
                <a:ln w="3175">
                  <a:noFill/>
                </a:ln>
                <a:solidFill>
                  <a:srgbClr val="50E6FF"/>
                </a:solidFill>
                <a:effectLst/>
                <a:uLnTx/>
                <a:uFillTx/>
                <a:latin typeface="Segoe UI Semibold"/>
                <a:ea typeface="+mn-ea"/>
                <a:cs typeface="Segoe UI" pitchFamily="34" charset="0"/>
              </a:rPr>
              <a:t> </a:t>
            </a:r>
            <a:r>
              <a:rPr kumimoji="0" lang="en-US" sz="2000" b="1" i="0" u="none" strike="noStrike" kern="1200" cap="all" spc="100" normalizeH="0" baseline="0" noProof="0" dirty="0">
                <a:ln>
                  <a:noFill/>
                </a:ln>
                <a:solidFill>
                  <a:srgbClr val="50E6FF"/>
                </a:solidFill>
                <a:effectLst/>
                <a:uLnTx/>
                <a:uFillTx/>
                <a:latin typeface="Segoe UI"/>
                <a:ea typeface="+mn-ea"/>
                <a:cs typeface="Segoe UI" pitchFamily="34" charset="0"/>
              </a:rPr>
              <a:t>and</a:t>
            </a:r>
            <a:r>
              <a:rPr kumimoji="0" lang="en-US" sz="2000" b="1" i="0" u="none" strike="noStrike" kern="1200" cap="all" spc="100" normalizeH="0" baseline="0" noProof="0" dirty="0">
                <a:ln>
                  <a:noFill/>
                </a:ln>
                <a:solidFill>
                  <a:srgbClr val="008272"/>
                </a:solidFill>
                <a:effectLst/>
                <a:uLnTx/>
                <a:uFillTx/>
                <a:latin typeface="Segoe UI"/>
                <a:ea typeface="+mn-ea"/>
                <a:cs typeface="Segoe UI" pitchFamily="34" charset="0"/>
              </a:rPr>
              <a:t> </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Dynamics 365 Field Service </a:t>
            </a:r>
          </a:p>
        </p:txBody>
      </p:sp>
      <p:cxnSp>
        <p:nvCxnSpPr>
          <p:cNvPr id="435" name="Straight Connector 52">
            <a:extLst>
              <a:ext uri="{FF2B5EF4-FFF2-40B4-BE49-F238E27FC236}">
                <a16:creationId xmlns:a16="http://schemas.microsoft.com/office/drawing/2014/main" id="{02FADDB0-3AE1-46F4-BDD0-3628D693DBE6}"/>
              </a:ext>
            </a:extLst>
          </p:cNvPr>
          <p:cNvCxnSpPr>
            <a:cxnSpLocks/>
            <a:stCxn id="449" idx="2"/>
            <a:endCxn id="437" idx="4"/>
          </p:cNvCxnSpPr>
          <p:nvPr/>
        </p:nvCxnSpPr>
        <p:spPr>
          <a:xfrm rot="10800000">
            <a:off x="795980" y="1861616"/>
            <a:ext cx="868514" cy="781996"/>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436" name="Group 435">
            <a:extLst>
              <a:ext uri="{FF2B5EF4-FFF2-40B4-BE49-F238E27FC236}">
                <a16:creationId xmlns:a16="http://schemas.microsoft.com/office/drawing/2014/main" id="{038A6FEC-1A2B-4532-8200-9653F0CBB79E}"/>
              </a:ext>
            </a:extLst>
          </p:cNvPr>
          <p:cNvGrpSpPr/>
          <p:nvPr/>
        </p:nvGrpSpPr>
        <p:grpSpPr>
          <a:xfrm>
            <a:off x="459924" y="1188794"/>
            <a:ext cx="672112" cy="672822"/>
            <a:chOff x="658247" y="1188794"/>
            <a:chExt cx="672112" cy="672822"/>
          </a:xfrm>
        </p:grpSpPr>
        <p:sp>
          <p:nvSpPr>
            <p:cNvPr id="437" name="Oval 436">
              <a:extLst>
                <a:ext uri="{FF2B5EF4-FFF2-40B4-BE49-F238E27FC236}">
                  <a16:creationId xmlns:a16="http://schemas.microsoft.com/office/drawing/2014/main" id="{EBE2D609-A042-4A9E-9D91-79865EEC4386}"/>
                </a:ext>
              </a:extLst>
            </p:cNvPr>
            <p:cNvSpPr/>
            <p:nvPr/>
          </p:nvSpPr>
          <p:spPr bwMode="auto">
            <a:xfrm>
              <a:off x="658247" y="1188794"/>
              <a:ext cx="672112" cy="672822"/>
            </a:xfrm>
            <a:prstGeom prst="ellipse">
              <a:avLst/>
            </a:prstGeom>
            <a:solidFill>
              <a:schemeClr val="tx2">
                <a:alpha val="10000"/>
              </a:scheme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38" name="Group 437">
              <a:extLst>
                <a:ext uri="{FF2B5EF4-FFF2-40B4-BE49-F238E27FC236}">
                  <a16:creationId xmlns:a16="http://schemas.microsoft.com/office/drawing/2014/main" id="{190E8CF4-EF22-4599-801C-8CCCC7A002B5}"/>
                </a:ext>
              </a:extLst>
            </p:cNvPr>
            <p:cNvGrpSpPr/>
            <p:nvPr/>
          </p:nvGrpSpPr>
          <p:grpSpPr>
            <a:xfrm>
              <a:off x="759881" y="1397149"/>
              <a:ext cx="468844" cy="280128"/>
              <a:chOff x="1844179" y="2538502"/>
              <a:chExt cx="230645" cy="138605"/>
            </a:xfrm>
          </p:grpSpPr>
          <p:sp>
            <p:nvSpPr>
              <p:cNvPr id="439" name="Freeform: Shape 438">
                <a:extLst>
                  <a:ext uri="{FF2B5EF4-FFF2-40B4-BE49-F238E27FC236}">
                    <a16:creationId xmlns:a16="http://schemas.microsoft.com/office/drawing/2014/main" id="{534166D4-6F55-4ECD-A5BA-D3E84FBA1139}"/>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DE824063-F43C-4CA0-9C82-FCB20548964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D3DD4A04-EB53-4AD6-AC84-DB014FB512A0}"/>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A3BA8544-9955-4D10-8C60-6CEF56C31A2E}"/>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F017C36E-07FC-4392-BA59-4DF25D7CCD7E}"/>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C63AF80B-CCD8-4CD0-9476-E85D2AD2B24D}"/>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50E6F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4E091B61-162C-492F-8944-B2ACEBE7361A}"/>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1E2613D9-BC8B-4942-8055-2A212C80D782}"/>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47" name="Group 446">
            <a:extLst>
              <a:ext uri="{FF2B5EF4-FFF2-40B4-BE49-F238E27FC236}">
                <a16:creationId xmlns:a16="http://schemas.microsoft.com/office/drawing/2014/main" id="{BFD66375-BEA4-45E0-A279-88496AB4D5D2}"/>
              </a:ext>
            </a:extLst>
          </p:cNvPr>
          <p:cNvGrpSpPr/>
          <p:nvPr/>
        </p:nvGrpSpPr>
        <p:grpSpPr>
          <a:xfrm>
            <a:off x="1664494" y="2307201"/>
            <a:ext cx="672112" cy="672822"/>
            <a:chOff x="1974678" y="2333079"/>
            <a:chExt cx="672112" cy="672822"/>
          </a:xfrm>
        </p:grpSpPr>
        <p:grpSp>
          <p:nvGrpSpPr>
            <p:cNvPr id="448" name="Group 447">
              <a:extLst>
                <a:ext uri="{FF2B5EF4-FFF2-40B4-BE49-F238E27FC236}">
                  <a16:creationId xmlns:a16="http://schemas.microsoft.com/office/drawing/2014/main" id="{C149305E-A314-40B3-9FC0-E3DD001801E3}"/>
                </a:ext>
              </a:extLst>
            </p:cNvPr>
            <p:cNvGrpSpPr/>
            <p:nvPr/>
          </p:nvGrpSpPr>
          <p:grpSpPr>
            <a:xfrm>
              <a:off x="2121018" y="2514183"/>
              <a:ext cx="379432" cy="310615"/>
              <a:chOff x="2703514" y="4487088"/>
              <a:chExt cx="873125" cy="714766"/>
            </a:xfrm>
          </p:grpSpPr>
          <p:sp>
            <p:nvSpPr>
              <p:cNvPr id="450" name="Freeform: Shape 449">
                <a:extLst>
                  <a:ext uri="{FF2B5EF4-FFF2-40B4-BE49-F238E27FC236}">
                    <a16:creationId xmlns:a16="http://schemas.microsoft.com/office/drawing/2014/main" id="{9D433A6A-B709-4CD8-A2A3-DAFF0FCA62D5}"/>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7ED82F66-6849-42F2-A10D-5EFF9E82FCD0}"/>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5FC2EC18-9AB7-4E71-A514-DFB69D687A82}"/>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9" name="Oval 448">
              <a:extLst>
                <a:ext uri="{FF2B5EF4-FFF2-40B4-BE49-F238E27FC236}">
                  <a16:creationId xmlns:a16="http://schemas.microsoft.com/office/drawing/2014/main" id="{F9A90984-FB5D-417A-A7F6-1A3742C57108}"/>
                </a:ext>
              </a:extLst>
            </p:cNvPr>
            <p:cNvSpPr/>
            <p:nvPr/>
          </p:nvSpPr>
          <p:spPr bwMode="auto">
            <a:xfrm>
              <a:off x="1974678" y="23330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grpSp>
        <p:nvGrpSpPr>
          <p:cNvPr id="453" name="Group 452">
            <a:extLst>
              <a:ext uri="{FF2B5EF4-FFF2-40B4-BE49-F238E27FC236}">
                <a16:creationId xmlns:a16="http://schemas.microsoft.com/office/drawing/2014/main" id="{AD86CDDB-BEE4-491A-A9DA-65121E1F9F74}"/>
              </a:ext>
            </a:extLst>
          </p:cNvPr>
          <p:cNvGrpSpPr/>
          <p:nvPr/>
        </p:nvGrpSpPr>
        <p:grpSpPr>
          <a:xfrm>
            <a:off x="2962702" y="1188794"/>
            <a:ext cx="672112" cy="672822"/>
            <a:chOff x="3576261" y="1188794"/>
            <a:chExt cx="672112" cy="672822"/>
          </a:xfrm>
        </p:grpSpPr>
        <p:sp>
          <p:nvSpPr>
            <p:cNvPr id="454" name="Oval 453">
              <a:extLst>
                <a:ext uri="{FF2B5EF4-FFF2-40B4-BE49-F238E27FC236}">
                  <a16:creationId xmlns:a16="http://schemas.microsoft.com/office/drawing/2014/main" id="{2E63D8E8-C4A0-400B-BD49-28C1673B958E}"/>
                </a:ext>
              </a:extLst>
            </p:cNvPr>
            <p:cNvSpPr/>
            <p:nvPr/>
          </p:nvSpPr>
          <p:spPr bwMode="auto">
            <a:xfrm>
              <a:off x="3576261" y="1188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55" name="Group 454">
              <a:extLst>
                <a:ext uri="{FF2B5EF4-FFF2-40B4-BE49-F238E27FC236}">
                  <a16:creationId xmlns:a16="http://schemas.microsoft.com/office/drawing/2014/main" id="{05225D5C-064C-49CB-B8EA-A8E433587F09}"/>
                </a:ext>
              </a:extLst>
            </p:cNvPr>
            <p:cNvGrpSpPr/>
            <p:nvPr/>
          </p:nvGrpSpPr>
          <p:grpSpPr>
            <a:xfrm>
              <a:off x="3727663" y="1351163"/>
              <a:ext cx="369308" cy="348084"/>
              <a:chOff x="7927658" y="2508248"/>
              <a:chExt cx="276225" cy="260350"/>
            </a:xfrm>
          </p:grpSpPr>
          <p:sp>
            <p:nvSpPr>
              <p:cNvPr id="456" name="Freeform 120">
                <a:extLst>
                  <a:ext uri="{FF2B5EF4-FFF2-40B4-BE49-F238E27FC236}">
                    <a16:creationId xmlns:a16="http://schemas.microsoft.com/office/drawing/2014/main" id="{40207511-EAB0-44F0-88D8-2FF86A7267CC}"/>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7" name="Freeform 121">
                <a:extLst>
                  <a:ext uri="{FF2B5EF4-FFF2-40B4-BE49-F238E27FC236}">
                    <a16:creationId xmlns:a16="http://schemas.microsoft.com/office/drawing/2014/main" id="{9946EF0B-97B1-45A5-80F8-EE5F89E5DF4B}"/>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8" name="Oval 122">
                <a:extLst>
                  <a:ext uri="{FF2B5EF4-FFF2-40B4-BE49-F238E27FC236}">
                    <a16:creationId xmlns:a16="http://schemas.microsoft.com/office/drawing/2014/main" id="{E739BDFB-BEE3-4D69-BCAE-3AC8765B2C22}"/>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9" name="Oval 123">
                <a:extLst>
                  <a:ext uri="{FF2B5EF4-FFF2-40B4-BE49-F238E27FC236}">
                    <a16:creationId xmlns:a16="http://schemas.microsoft.com/office/drawing/2014/main" id="{8ACC9AFC-C30C-42EF-B1CC-C8FDEA502A8A}"/>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0" name="Oval 124">
                <a:extLst>
                  <a:ext uri="{FF2B5EF4-FFF2-40B4-BE49-F238E27FC236}">
                    <a16:creationId xmlns:a16="http://schemas.microsoft.com/office/drawing/2014/main" id="{70400751-D999-489A-B8D2-3083B68B7A68}"/>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1" name="Freeform 125">
                <a:extLst>
                  <a:ext uri="{FF2B5EF4-FFF2-40B4-BE49-F238E27FC236}">
                    <a16:creationId xmlns:a16="http://schemas.microsoft.com/office/drawing/2014/main" id="{9D1E080B-456E-4C66-84BA-B9C8FF5F3873}"/>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2" name="Freeform 126">
                <a:extLst>
                  <a:ext uri="{FF2B5EF4-FFF2-40B4-BE49-F238E27FC236}">
                    <a16:creationId xmlns:a16="http://schemas.microsoft.com/office/drawing/2014/main" id="{D51EF95A-26D2-44AC-987B-35CA7862617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3" name="Oval 127">
                <a:extLst>
                  <a:ext uri="{FF2B5EF4-FFF2-40B4-BE49-F238E27FC236}">
                    <a16:creationId xmlns:a16="http://schemas.microsoft.com/office/drawing/2014/main" id="{52A562C7-FCF0-4748-942D-0C0B619B3521}"/>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4" name="Oval 128">
                <a:extLst>
                  <a:ext uri="{FF2B5EF4-FFF2-40B4-BE49-F238E27FC236}">
                    <a16:creationId xmlns:a16="http://schemas.microsoft.com/office/drawing/2014/main" id="{635CCC8D-2EA3-459C-9B2C-7EA901527D0A}"/>
                  </a:ext>
                </a:extLst>
              </p:cNvPr>
              <p:cNvSpPr>
                <a:spLocks noChangeArrowheads="1"/>
              </p:cNvSpPr>
              <p:nvPr/>
            </p:nvSpPr>
            <p:spPr bwMode="auto">
              <a:xfrm>
                <a:off x="8030845" y="2638423"/>
                <a:ext cx="34925" cy="349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5" name="Oval 129">
                <a:extLst>
                  <a:ext uri="{FF2B5EF4-FFF2-40B4-BE49-F238E27FC236}">
                    <a16:creationId xmlns:a16="http://schemas.microsoft.com/office/drawing/2014/main" id="{9DB36540-9BF1-482A-A3B3-E7564D6C364A}"/>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2" name="Group 471">
            <a:extLst>
              <a:ext uri="{FF2B5EF4-FFF2-40B4-BE49-F238E27FC236}">
                <a16:creationId xmlns:a16="http://schemas.microsoft.com/office/drawing/2014/main" id="{4C1325B6-4390-4110-B4BC-503E39EF943C}"/>
              </a:ext>
            </a:extLst>
          </p:cNvPr>
          <p:cNvGrpSpPr/>
          <p:nvPr/>
        </p:nvGrpSpPr>
        <p:grpSpPr>
          <a:xfrm>
            <a:off x="5756800" y="1188794"/>
            <a:ext cx="672112" cy="672822"/>
            <a:chOff x="6494275" y="1188794"/>
            <a:chExt cx="672112" cy="672822"/>
          </a:xfrm>
        </p:grpSpPr>
        <p:sp>
          <p:nvSpPr>
            <p:cNvPr id="473" name="Oval 472">
              <a:extLst>
                <a:ext uri="{FF2B5EF4-FFF2-40B4-BE49-F238E27FC236}">
                  <a16:creationId xmlns:a16="http://schemas.microsoft.com/office/drawing/2014/main" id="{396713D1-86A0-456F-A9ED-EB5E5E1E19DC}"/>
                </a:ext>
              </a:extLst>
            </p:cNvPr>
            <p:cNvSpPr/>
            <p:nvPr/>
          </p:nvSpPr>
          <p:spPr bwMode="auto">
            <a:xfrm>
              <a:off x="6494275" y="1188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4" name="Group 473">
              <a:extLst>
                <a:ext uri="{FF2B5EF4-FFF2-40B4-BE49-F238E27FC236}">
                  <a16:creationId xmlns:a16="http://schemas.microsoft.com/office/drawing/2014/main" id="{6A34CCEC-1CBA-4D4C-A24A-EE651834727E}"/>
                </a:ext>
              </a:extLst>
            </p:cNvPr>
            <p:cNvGrpSpPr/>
            <p:nvPr/>
          </p:nvGrpSpPr>
          <p:grpSpPr>
            <a:xfrm>
              <a:off x="6650262" y="1356162"/>
              <a:ext cx="360138" cy="338086"/>
              <a:chOff x="2351060" y="4404623"/>
              <a:chExt cx="932236" cy="875156"/>
            </a:xfrm>
          </p:grpSpPr>
          <p:sp>
            <p:nvSpPr>
              <p:cNvPr id="475" name="Freeform: Shape 474">
                <a:extLst>
                  <a:ext uri="{FF2B5EF4-FFF2-40B4-BE49-F238E27FC236}">
                    <a16:creationId xmlns:a16="http://schemas.microsoft.com/office/drawing/2014/main" id="{B25C60C5-34B0-4537-97C4-1AADA7A1EEDD}"/>
                  </a:ext>
                </a:extLst>
              </p:cNvPr>
              <p:cNvSpPr/>
              <p:nvPr/>
            </p:nvSpPr>
            <p:spPr>
              <a:xfrm>
                <a:off x="2351060" y="4404623"/>
                <a:ext cx="428625" cy="381000"/>
              </a:xfrm>
              <a:custGeom>
                <a:avLst/>
                <a:gdLst>
                  <a:gd name="connsiteX0" fmla="*/ 336709 w 428625"/>
                  <a:gd name="connsiteY0" fmla="*/ 202072 h 381000"/>
                  <a:gd name="connsiteX1" fmla="*/ 471440 w 428625"/>
                  <a:gd name="connsiteY1" fmla="*/ 67340 h 381000"/>
                  <a:gd name="connsiteX2" fmla="*/ 269367 w 428625"/>
                  <a:gd name="connsiteY2" fmla="*/ 0 h 381000"/>
                  <a:gd name="connsiteX3" fmla="*/ 202025 w 428625"/>
                  <a:gd name="connsiteY3" fmla="*/ 67340 h 381000"/>
                  <a:gd name="connsiteX4" fmla="*/ 168354 w 428625"/>
                  <a:gd name="connsiteY4" fmla="*/ 33669 h 381000"/>
                  <a:gd name="connsiteX5" fmla="*/ 67342 w 428625"/>
                  <a:gd name="connsiteY5" fmla="*/ 134682 h 381000"/>
                  <a:gd name="connsiteX6" fmla="*/ 101013 w 428625"/>
                  <a:gd name="connsiteY6" fmla="*/ 168353 h 381000"/>
                  <a:gd name="connsiteX7" fmla="*/ 0 w 428625"/>
                  <a:gd name="connsiteY7" fmla="*/ 269414 h 381000"/>
                  <a:gd name="connsiteX8" fmla="*/ 134683 w 428625"/>
                  <a:gd name="connsiteY8" fmla="*/ 404097 h 381000"/>
                  <a:gd name="connsiteX9" fmla="*/ 235696 w 428625"/>
                  <a:gd name="connsiteY9" fmla="*/ 303085 h 381000"/>
                  <a:gd name="connsiteX10" fmla="*/ 359426 w 428625"/>
                  <a:gd name="connsiteY10" fmla="*/ 426814 h 381000"/>
                  <a:gd name="connsiteX11" fmla="*/ 460438 w 428625"/>
                  <a:gd name="connsiteY11" fmla="*/ 32575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381000">
                    <a:moveTo>
                      <a:pt x="336709" y="202072"/>
                    </a:moveTo>
                    <a:lnTo>
                      <a:pt x="471440" y="67340"/>
                    </a:lnTo>
                    <a:lnTo>
                      <a:pt x="269367" y="0"/>
                    </a:lnTo>
                    <a:lnTo>
                      <a:pt x="202025" y="67340"/>
                    </a:lnTo>
                    <a:lnTo>
                      <a:pt x="168354" y="33669"/>
                    </a:lnTo>
                    <a:lnTo>
                      <a:pt x="67342" y="134682"/>
                    </a:lnTo>
                    <a:lnTo>
                      <a:pt x="101013" y="168353"/>
                    </a:lnTo>
                    <a:lnTo>
                      <a:pt x="0" y="269414"/>
                    </a:lnTo>
                    <a:lnTo>
                      <a:pt x="134683" y="404097"/>
                    </a:lnTo>
                    <a:lnTo>
                      <a:pt x="235696" y="303085"/>
                    </a:lnTo>
                    <a:lnTo>
                      <a:pt x="359426" y="426814"/>
                    </a:lnTo>
                    <a:lnTo>
                      <a:pt x="460438" y="325755"/>
                    </a:lnTo>
                    <a:close/>
                  </a:path>
                </a:pathLst>
              </a:custGeom>
              <a:solidFill>
                <a:schemeClr val="accent2"/>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485D0871-A8BE-4F5D-B89D-702E4B6092B4}"/>
                  </a:ext>
                </a:extLst>
              </p:cNvPr>
              <p:cNvSpPr/>
              <p:nvPr/>
            </p:nvSpPr>
            <p:spPr>
              <a:xfrm>
                <a:off x="2878840" y="4898779"/>
                <a:ext cx="381000" cy="381000"/>
              </a:xfrm>
              <a:custGeom>
                <a:avLst/>
                <a:gdLst>
                  <a:gd name="connsiteX0" fmla="*/ 263557 w 381000"/>
                  <a:gd name="connsiteY0" fmla="*/ 364569 h 381000"/>
                  <a:gd name="connsiteX1" fmla="*/ 364617 w 381000"/>
                  <a:gd name="connsiteY1" fmla="*/ 364569 h 381000"/>
                  <a:gd name="connsiteX2" fmla="*/ 364617 w 381000"/>
                  <a:gd name="connsiteY2" fmla="*/ 263557 h 381000"/>
                  <a:gd name="connsiteX3" fmla="*/ 101060 w 381000"/>
                  <a:gd name="connsiteY3" fmla="*/ 0 h 381000"/>
                  <a:gd name="connsiteX4" fmla="*/ 0 w 381000"/>
                  <a:gd name="connsiteY4" fmla="*/ 101013 h 381000"/>
                  <a:gd name="connsiteX5" fmla="*/ 263557 w 381000"/>
                  <a:gd name="connsiteY5" fmla="*/ 3645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381000">
                    <a:moveTo>
                      <a:pt x="263557" y="364569"/>
                    </a:moveTo>
                    <a:cubicBezTo>
                      <a:pt x="291465" y="392478"/>
                      <a:pt x="336709" y="392478"/>
                      <a:pt x="364617" y="364569"/>
                    </a:cubicBezTo>
                    <a:cubicBezTo>
                      <a:pt x="392478" y="336661"/>
                      <a:pt x="392525" y="291465"/>
                      <a:pt x="364617" y="263557"/>
                    </a:cubicBezTo>
                    <a:lnTo>
                      <a:pt x="101060" y="0"/>
                    </a:lnTo>
                    <a:lnTo>
                      <a:pt x="0" y="101013"/>
                    </a:lnTo>
                    <a:lnTo>
                      <a:pt x="263557" y="364569"/>
                    </a:lnTo>
                    <a:close/>
                  </a:path>
                </a:pathLst>
              </a:custGeom>
              <a:solidFill>
                <a:schemeClr val="accent2"/>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4CB18BA6-4213-4A62-85B3-122F2964095E}"/>
                  </a:ext>
                </a:extLst>
              </p:cNvPr>
              <p:cNvSpPr/>
              <p:nvPr/>
            </p:nvSpPr>
            <p:spPr>
              <a:xfrm>
                <a:off x="2426046" y="4406690"/>
                <a:ext cx="857250" cy="857250"/>
              </a:xfrm>
              <a:custGeom>
                <a:avLst/>
                <a:gdLst>
                  <a:gd name="connsiteX0" fmla="*/ 829128 w 857250"/>
                  <a:gd name="connsiteY0" fmla="*/ 284158 h 857250"/>
                  <a:gd name="connsiteX1" fmla="*/ 867847 w 857250"/>
                  <a:gd name="connsiteY1" fmla="*/ 110708 h 857250"/>
                  <a:gd name="connsiteX2" fmla="*/ 795457 w 857250"/>
                  <a:gd name="connsiteY2" fmla="*/ 183146 h 857250"/>
                  <a:gd name="connsiteX3" fmla="*/ 694396 w 857250"/>
                  <a:gd name="connsiteY3" fmla="*/ 183146 h 857250"/>
                  <a:gd name="connsiteX4" fmla="*/ 694396 w 857250"/>
                  <a:gd name="connsiteY4" fmla="*/ 82086 h 857250"/>
                  <a:gd name="connsiteX5" fmla="*/ 766834 w 857250"/>
                  <a:gd name="connsiteY5" fmla="*/ 9647 h 857250"/>
                  <a:gd name="connsiteX6" fmla="*/ 593384 w 857250"/>
                  <a:gd name="connsiteY6" fmla="*/ 48415 h 857250"/>
                  <a:gd name="connsiteX7" fmla="*/ 554665 w 857250"/>
                  <a:gd name="connsiteY7" fmla="*/ 221912 h 857250"/>
                  <a:gd name="connsiteX8" fmla="*/ 419124 w 857250"/>
                  <a:gd name="connsiteY8" fmla="*/ 357405 h 857250"/>
                  <a:gd name="connsiteX9" fmla="*/ 318111 w 857250"/>
                  <a:gd name="connsiteY9" fmla="*/ 458418 h 857250"/>
                  <a:gd name="connsiteX10" fmla="*/ 20931 w 857250"/>
                  <a:gd name="connsiteY10" fmla="*/ 755645 h 857250"/>
                  <a:gd name="connsiteX11" fmla="*/ 20931 w 857250"/>
                  <a:gd name="connsiteY11" fmla="*/ 856658 h 857250"/>
                  <a:gd name="connsiteX12" fmla="*/ 121944 w 857250"/>
                  <a:gd name="connsiteY12" fmla="*/ 856658 h 857250"/>
                  <a:gd name="connsiteX13" fmla="*/ 419124 w 857250"/>
                  <a:gd name="connsiteY13" fmla="*/ 559431 h 857250"/>
                  <a:gd name="connsiteX14" fmla="*/ 520184 w 857250"/>
                  <a:gd name="connsiteY14" fmla="*/ 458418 h 857250"/>
                  <a:gd name="connsiteX15" fmla="*/ 655677 w 857250"/>
                  <a:gd name="connsiteY15" fmla="*/ 322925 h 857250"/>
                  <a:gd name="connsiteX16" fmla="*/ 829128 w 857250"/>
                  <a:gd name="connsiteY16" fmla="*/ 28415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7250" h="857250">
                    <a:moveTo>
                      <a:pt x="829128" y="284158"/>
                    </a:moveTo>
                    <a:cubicBezTo>
                      <a:pt x="876038" y="237200"/>
                      <a:pt x="888563" y="169382"/>
                      <a:pt x="867847" y="110708"/>
                    </a:cubicBezTo>
                    <a:lnTo>
                      <a:pt x="795457" y="183146"/>
                    </a:lnTo>
                    <a:cubicBezTo>
                      <a:pt x="767548" y="211054"/>
                      <a:pt x="722305" y="211007"/>
                      <a:pt x="694396" y="183146"/>
                    </a:cubicBezTo>
                    <a:cubicBezTo>
                      <a:pt x="666536" y="155237"/>
                      <a:pt x="666488" y="109994"/>
                      <a:pt x="694396" y="82086"/>
                    </a:cubicBezTo>
                    <a:lnTo>
                      <a:pt x="766834" y="9647"/>
                    </a:lnTo>
                    <a:cubicBezTo>
                      <a:pt x="708208" y="-11069"/>
                      <a:pt x="640342" y="1456"/>
                      <a:pt x="593384" y="48415"/>
                    </a:cubicBezTo>
                    <a:cubicBezTo>
                      <a:pt x="546473" y="95373"/>
                      <a:pt x="533900" y="163190"/>
                      <a:pt x="554665" y="221912"/>
                    </a:cubicBezTo>
                    <a:lnTo>
                      <a:pt x="419124" y="357405"/>
                    </a:lnTo>
                    <a:lnTo>
                      <a:pt x="318111" y="458418"/>
                    </a:lnTo>
                    <a:lnTo>
                      <a:pt x="20931" y="755645"/>
                    </a:lnTo>
                    <a:cubicBezTo>
                      <a:pt x="-6977" y="783554"/>
                      <a:pt x="-6977" y="828750"/>
                      <a:pt x="20931" y="856658"/>
                    </a:cubicBezTo>
                    <a:cubicBezTo>
                      <a:pt x="48792" y="884566"/>
                      <a:pt x="94036" y="884566"/>
                      <a:pt x="121944" y="856658"/>
                    </a:cubicBezTo>
                    <a:lnTo>
                      <a:pt x="419124" y="559431"/>
                    </a:lnTo>
                    <a:lnTo>
                      <a:pt x="520184" y="458418"/>
                    </a:lnTo>
                    <a:lnTo>
                      <a:pt x="655677" y="322925"/>
                    </a:lnTo>
                    <a:cubicBezTo>
                      <a:pt x="714351" y="343642"/>
                      <a:pt x="782169" y="331116"/>
                      <a:pt x="829128" y="284158"/>
                    </a:cubicBezTo>
                    <a:close/>
                  </a:path>
                </a:pathLst>
              </a:custGeom>
              <a:solidFill>
                <a:schemeClr val="accent4"/>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79" name="Oval 478">
            <a:extLst>
              <a:ext uri="{FF2B5EF4-FFF2-40B4-BE49-F238E27FC236}">
                <a16:creationId xmlns:a16="http://schemas.microsoft.com/office/drawing/2014/main" id="{E3F1D161-B371-4CDE-9001-E1CE163B17F1}"/>
              </a:ext>
            </a:extLst>
          </p:cNvPr>
          <p:cNvSpPr/>
          <p:nvPr/>
        </p:nvSpPr>
        <p:spPr bwMode="auto">
          <a:xfrm>
            <a:off x="10177012" y="1531923"/>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80" name="Group 479">
            <a:extLst>
              <a:ext uri="{FF2B5EF4-FFF2-40B4-BE49-F238E27FC236}">
                <a16:creationId xmlns:a16="http://schemas.microsoft.com/office/drawing/2014/main" id="{9F8C5F5C-42AD-42AD-9ADB-CABBA08A4937}"/>
              </a:ext>
            </a:extLst>
          </p:cNvPr>
          <p:cNvGrpSpPr/>
          <p:nvPr/>
        </p:nvGrpSpPr>
        <p:grpSpPr>
          <a:xfrm>
            <a:off x="10303314" y="1713026"/>
            <a:ext cx="419508" cy="310616"/>
            <a:chOff x="3732154" y="3734889"/>
            <a:chExt cx="488036" cy="361357"/>
          </a:xfrm>
        </p:grpSpPr>
        <p:sp>
          <p:nvSpPr>
            <p:cNvPr id="481" name="Freeform: Shape 480">
              <a:extLst>
                <a:ext uri="{FF2B5EF4-FFF2-40B4-BE49-F238E27FC236}">
                  <a16:creationId xmlns:a16="http://schemas.microsoft.com/office/drawing/2014/main" id="{479EAAC9-2B67-450A-821E-14F2585DE37E}"/>
                </a:ext>
              </a:extLst>
            </p:cNvPr>
            <p:cNvSpPr/>
            <p:nvPr/>
          </p:nvSpPr>
          <p:spPr>
            <a:xfrm>
              <a:off x="3905811" y="3734889"/>
              <a:ext cx="199606" cy="327462"/>
            </a:xfrm>
            <a:custGeom>
              <a:avLst/>
              <a:gdLst>
                <a:gd name="connsiteX0" fmla="*/ 174784 w 190500"/>
                <a:gd name="connsiteY0" fmla="*/ 8485 h 314325"/>
                <a:gd name="connsiteX1" fmla="*/ 7144 w 190500"/>
                <a:gd name="connsiteY1" fmla="*/ 90400 h 314325"/>
                <a:gd name="connsiteX2" fmla="*/ 7144 w 190500"/>
                <a:gd name="connsiteY2" fmla="*/ 230417 h 314325"/>
                <a:gd name="connsiteX3" fmla="*/ 174784 w 190500"/>
                <a:gd name="connsiteY3" fmla="*/ 312332 h 314325"/>
                <a:gd name="connsiteX4" fmla="*/ 190024 w 190500"/>
                <a:gd name="connsiteY4" fmla="*/ 304712 h 314325"/>
                <a:gd name="connsiteX5" fmla="*/ 190024 w 190500"/>
                <a:gd name="connsiteY5" fmla="*/ 17057 h 314325"/>
                <a:gd name="connsiteX6" fmla="*/ 174784 w 190500"/>
                <a:gd name="connsiteY6" fmla="*/ 848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4325">
                  <a:moveTo>
                    <a:pt x="174784" y="8485"/>
                  </a:moveTo>
                  <a:cubicBezTo>
                    <a:pt x="166211" y="13247"/>
                    <a:pt x="95726" y="69445"/>
                    <a:pt x="7144" y="90400"/>
                  </a:cubicBezTo>
                  <a:lnTo>
                    <a:pt x="7144" y="230417"/>
                  </a:lnTo>
                  <a:cubicBezTo>
                    <a:pt x="95726" y="251372"/>
                    <a:pt x="154781" y="299950"/>
                    <a:pt x="174784" y="312332"/>
                  </a:cubicBezTo>
                  <a:cubicBezTo>
                    <a:pt x="181451" y="317095"/>
                    <a:pt x="190024" y="312332"/>
                    <a:pt x="190024" y="304712"/>
                  </a:cubicBezTo>
                  <a:lnTo>
                    <a:pt x="190024" y="17057"/>
                  </a:lnTo>
                  <a:cubicBezTo>
                    <a:pt x="189071" y="9437"/>
                    <a:pt x="180499" y="4675"/>
                    <a:pt x="174784" y="8485"/>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40062126-96C7-4C16-8CA7-632E6CC36D26}"/>
                </a:ext>
              </a:extLst>
            </p:cNvPr>
            <p:cNvSpPr/>
            <p:nvPr/>
          </p:nvSpPr>
          <p:spPr>
            <a:xfrm>
              <a:off x="3774071" y="3977169"/>
              <a:ext cx="79842" cy="119077"/>
            </a:xfrm>
            <a:custGeom>
              <a:avLst/>
              <a:gdLst>
                <a:gd name="connsiteX0" fmla="*/ 7144 w 76200"/>
                <a:gd name="connsiteY0" fmla="*/ 7382 h 114300"/>
                <a:gd name="connsiteX1" fmla="*/ 7144 w 76200"/>
                <a:gd name="connsiteY1" fmla="*/ 74057 h 114300"/>
                <a:gd name="connsiteX2" fmla="*/ 40481 w 76200"/>
                <a:gd name="connsiteY2" fmla="*/ 107394 h 114300"/>
                <a:gd name="connsiteX3" fmla="*/ 73819 w 76200"/>
                <a:gd name="connsiteY3" fmla="*/ 74057 h 114300"/>
                <a:gd name="connsiteX4" fmla="*/ 73819 w 76200"/>
                <a:gd name="connsiteY4" fmla="*/ 8334 h 114300"/>
                <a:gd name="connsiteX5" fmla="*/ 72866 w 76200"/>
                <a:gd name="connsiteY5" fmla="*/ 8334 h 114300"/>
                <a:gd name="connsiteX6" fmla="*/ 7144 w 76200"/>
                <a:gd name="connsiteY6" fmla="*/ 738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144" y="7382"/>
                  </a:moveTo>
                  <a:lnTo>
                    <a:pt x="7144" y="74057"/>
                  </a:lnTo>
                  <a:cubicBezTo>
                    <a:pt x="7144" y="92154"/>
                    <a:pt x="22384" y="107394"/>
                    <a:pt x="40481" y="107394"/>
                  </a:cubicBezTo>
                  <a:cubicBezTo>
                    <a:pt x="58579" y="107394"/>
                    <a:pt x="73819" y="92154"/>
                    <a:pt x="73819" y="74057"/>
                  </a:cubicBezTo>
                  <a:lnTo>
                    <a:pt x="73819" y="8334"/>
                  </a:lnTo>
                  <a:cubicBezTo>
                    <a:pt x="73819" y="8334"/>
                    <a:pt x="72866" y="8334"/>
                    <a:pt x="72866" y="8334"/>
                  </a:cubicBezTo>
                  <a:cubicBezTo>
                    <a:pt x="44291" y="6429"/>
                    <a:pt x="30004" y="7382"/>
                    <a:pt x="7144" y="73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DF27AAF-0BEF-4D08-BAEE-767A88F65291}"/>
                </a:ext>
              </a:extLst>
            </p:cNvPr>
            <p:cNvSpPr/>
            <p:nvPr/>
          </p:nvSpPr>
          <p:spPr>
            <a:xfrm>
              <a:off x="3732154" y="3825594"/>
              <a:ext cx="159685" cy="148846"/>
            </a:xfrm>
            <a:custGeom>
              <a:avLst/>
              <a:gdLst>
                <a:gd name="connsiteX0" fmla="*/ 153829 w 152400"/>
                <a:gd name="connsiteY0" fmla="*/ 139541 h 142875"/>
                <a:gd name="connsiteX1" fmla="*/ 153829 w 152400"/>
                <a:gd name="connsiteY1" fmla="*/ 7144 h 142875"/>
                <a:gd name="connsiteX2" fmla="*/ 26194 w 152400"/>
                <a:gd name="connsiteY2" fmla="*/ 12859 h 142875"/>
                <a:gd name="connsiteX3" fmla="*/ 7144 w 152400"/>
                <a:gd name="connsiteY3" fmla="*/ 31909 h 142875"/>
                <a:gd name="connsiteX4" fmla="*/ 7144 w 152400"/>
                <a:gd name="connsiteY4" fmla="*/ 114776 h 142875"/>
                <a:gd name="connsiteX5" fmla="*/ 26194 w 152400"/>
                <a:gd name="connsiteY5" fmla="*/ 133826 h 142875"/>
                <a:gd name="connsiteX6" fmla="*/ 153829 w 152400"/>
                <a:gd name="connsiteY6" fmla="*/ 13954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42875">
                  <a:moveTo>
                    <a:pt x="153829" y="139541"/>
                  </a:moveTo>
                  <a:lnTo>
                    <a:pt x="153829" y="7144"/>
                  </a:lnTo>
                  <a:cubicBezTo>
                    <a:pt x="104299" y="15716"/>
                    <a:pt x="68104" y="12859"/>
                    <a:pt x="26194" y="12859"/>
                  </a:cubicBezTo>
                  <a:cubicBezTo>
                    <a:pt x="15716" y="12859"/>
                    <a:pt x="7144" y="21431"/>
                    <a:pt x="7144" y="31909"/>
                  </a:cubicBezTo>
                  <a:lnTo>
                    <a:pt x="7144" y="114776"/>
                  </a:lnTo>
                  <a:cubicBezTo>
                    <a:pt x="7144" y="125254"/>
                    <a:pt x="15716" y="133826"/>
                    <a:pt x="26194" y="133826"/>
                  </a:cubicBezTo>
                  <a:cubicBezTo>
                    <a:pt x="79534" y="133826"/>
                    <a:pt x="110014" y="131921"/>
                    <a:pt x="153829" y="139541"/>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CFD95B34-0441-4776-AC09-458657E8302C}"/>
                </a:ext>
              </a:extLst>
            </p:cNvPr>
            <p:cNvSpPr/>
            <p:nvPr/>
          </p:nvSpPr>
          <p:spPr>
            <a:xfrm>
              <a:off x="4160308" y="3822616"/>
              <a:ext cx="59882" cy="158770"/>
            </a:xfrm>
            <a:custGeom>
              <a:avLst/>
              <a:gdLst>
                <a:gd name="connsiteX0" fmla="*/ 23336 w 57150"/>
                <a:gd name="connsiteY0" fmla="*/ 10001 h 152400"/>
                <a:gd name="connsiteX1" fmla="*/ 10001 w 57150"/>
                <a:gd name="connsiteY1" fmla="*/ 10001 h 152400"/>
                <a:gd name="connsiteX2" fmla="*/ 10001 w 57150"/>
                <a:gd name="connsiteY2" fmla="*/ 23336 h 152400"/>
                <a:gd name="connsiteX3" fmla="*/ 10001 w 57150"/>
                <a:gd name="connsiteY3" fmla="*/ 130969 h 152400"/>
                <a:gd name="connsiteX4" fmla="*/ 10001 w 57150"/>
                <a:gd name="connsiteY4" fmla="*/ 144304 h 152400"/>
                <a:gd name="connsiteX5" fmla="*/ 23336 w 57150"/>
                <a:gd name="connsiteY5" fmla="*/ 144304 h 152400"/>
                <a:gd name="connsiteX6" fmla="*/ 23336 w 57150"/>
                <a:gd name="connsiteY6" fmla="*/ 1000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52400">
                  <a:moveTo>
                    <a:pt x="23336" y="10001"/>
                  </a:moveTo>
                  <a:cubicBezTo>
                    <a:pt x="19526" y="6191"/>
                    <a:pt x="13811" y="6191"/>
                    <a:pt x="10001" y="10001"/>
                  </a:cubicBezTo>
                  <a:cubicBezTo>
                    <a:pt x="6191" y="13811"/>
                    <a:pt x="6191" y="19526"/>
                    <a:pt x="10001" y="23336"/>
                  </a:cubicBezTo>
                  <a:cubicBezTo>
                    <a:pt x="39529" y="52864"/>
                    <a:pt x="39529" y="101441"/>
                    <a:pt x="10001" y="130969"/>
                  </a:cubicBezTo>
                  <a:cubicBezTo>
                    <a:pt x="6191" y="134779"/>
                    <a:pt x="6191" y="140494"/>
                    <a:pt x="10001" y="144304"/>
                  </a:cubicBezTo>
                  <a:cubicBezTo>
                    <a:pt x="13811" y="148114"/>
                    <a:pt x="19526" y="148114"/>
                    <a:pt x="23336" y="144304"/>
                  </a:cubicBezTo>
                  <a:cubicBezTo>
                    <a:pt x="60484" y="107156"/>
                    <a:pt x="60484" y="47149"/>
                    <a:pt x="23336" y="1000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822B16D-C780-43D9-A9A5-2CC06F758B55}"/>
                </a:ext>
              </a:extLst>
            </p:cNvPr>
            <p:cNvSpPr/>
            <p:nvPr/>
          </p:nvSpPr>
          <p:spPr>
            <a:xfrm>
              <a:off x="4125378" y="3857210"/>
              <a:ext cx="39921" cy="89308"/>
            </a:xfrm>
            <a:custGeom>
              <a:avLst/>
              <a:gdLst>
                <a:gd name="connsiteX0" fmla="*/ 10001 w 38100"/>
                <a:gd name="connsiteY0" fmla="*/ 10133 h 85725"/>
                <a:gd name="connsiteX1" fmla="*/ 10001 w 38100"/>
                <a:gd name="connsiteY1" fmla="*/ 23468 h 85725"/>
                <a:gd name="connsiteX2" fmla="*/ 10001 w 38100"/>
                <a:gd name="connsiteY2" fmla="*/ 63473 h 85725"/>
                <a:gd name="connsiteX3" fmla="*/ 10001 w 38100"/>
                <a:gd name="connsiteY3" fmla="*/ 76808 h 85725"/>
                <a:gd name="connsiteX4" fmla="*/ 23336 w 38100"/>
                <a:gd name="connsiteY4" fmla="*/ 76808 h 85725"/>
                <a:gd name="connsiteX5" fmla="*/ 23336 w 38100"/>
                <a:gd name="connsiteY5" fmla="*/ 9181 h 85725"/>
                <a:gd name="connsiteX6" fmla="*/ 10001 w 38100"/>
                <a:gd name="connsiteY6" fmla="*/ 1013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85725">
                  <a:moveTo>
                    <a:pt x="10001" y="10133"/>
                  </a:moveTo>
                  <a:cubicBezTo>
                    <a:pt x="6191" y="13943"/>
                    <a:pt x="6191" y="19658"/>
                    <a:pt x="10001" y="23468"/>
                  </a:cubicBezTo>
                  <a:cubicBezTo>
                    <a:pt x="21431" y="34898"/>
                    <a:pt x="21431" y="52996"/>
                    <a:pt x="10001" y="63473"/>
                  </a:cubicBezTo>
                  <a:cubicBezTo>
                    <a:pt x="6191" y="67283"/>
                    <a:pt x="6191" y="72998"/>
                    <a:pt x="10001" y="76808"/>
                  </a:cubicBezTo>
                  <a:cubicBezTo>
                    <a:pt x="13811" y="80618"/>
                    <a:pt x="19526" y="80618"/>
                    <a:pt x="23336" y="76808"/>
                  </a:cubicBezTo>
                  <a:cubicBezTo>
                    <a:pt x="42386" y="57758"/>
                    <a:pt x="42386" y="28231"/>
                    <a:pt x="23336" y="9181"/>
                  </a:cubicBezTo>
                  <a:cubicBezTo>
                    <a:pt x="19526" y="6323"/>
                    <a:pt x="13811" y="6323"/>
                    <a:pt x="10001" y="101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86" name="Rectangle 485">
            <a:extLst>
              <a:ext uri="{FF2B5EF4-FFF2-40B4-BE49-F238E27FC236}">
                <a16:creationId xmlns:a16="http://schemas.microsoft.com/office/drawing/2014/main" id="{BB42BF7B-F7A6-406D-AAFA-84429C37EBDC}"/>
              </a:ext>
            </a:extLst>
          </p:cNvPr>
          <p:cNvSpPr/>
          <p:nvPr/>
        </p:nvSpPr>
        <p:spPr>
          <a:xfrm>
            <a:off x="1126212" y="583348"/>
            <a:ext cx="1433881" cy="142346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Customer connects</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Portal/Website</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Chat</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Phone</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SMS</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Device monitoring</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Social</a:t>
            </a:r>
          </a:p>
        </p:txBody>
      </p:sp>
      <p:cxnSp>
        <p:nvCxnSpPr>
          <p:cNvPr id="487" name="Straight Connector 52">
            <a:extLst>
              <a:ext uri="{FF2B5EF4-FFF2-40B4-BE49-F238E27FC236}">
                <a16:creationId xmlns:a16="http://schemas.microsoft.com/office/drawing/2014/main" id="{CF0A3029-4444-4A40-AA6A-862D7C1326C0}"/>
              </a:ext>
            </a:extLst>
          </p:cNvPr>
          <p:cNvCxnSpPr>
            <a:cxnSpLocks/>
            <a:stCxn id="454" idx="4"/>
            <a:endCxn id="449" idx="6"/>
          </p:cNvCxnSpPr>
          <p:nvPr/>
        </p:nvCxnSpPr>
        <p:spPr>
          <a:xfrm rot="5400000">
            <a:off x="2426684" y="1771538"/>
            <a:ext cx="781996" cy="962152"/>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488" name="Straight Connector 52">
            <a:extLst>
              <a:ext uri="{FF2B5EF4-FFF2-40B4-BE49-F238E27FC236}">
                <a16:creationId xmlns:a16="http://schemas.microsoft.com/office/drawing/2014/main" id="{57B12101-B23D-4782-86DC-DC844CABE2A5}"/>
              </a:ext>
            </a:extLst>
          </p:cNvPr>
          <p:cNvCxnSpPr>
            <a:cxnSpLocks/>
            <a:endCxn id="454" idx="6"/>
          </p:cNvCxnSpPr>
          <p:nvPr/>
        </p:nvCxnSpPr>
        <p:spPr>
          <a:xfrm rot="16200000" flipV="1">
            <a:off x="3789710" y="1370309"/>
            <a:ext cx="781996" cy="1091787"/>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489" name="Straight Connector 52">
            <a:extLst>
              <a:ext uri="{FF2B5EF4-FFF2-40B4-BE49-F238E27FC236}">
                <a16:creationId xmlns:a16="http://schemas.microsoft.com/office/drawing/2014/main" id="{94FE90CE-12FB-4FBA-9813-B2EF8A45D580}"/>
              </a:ext>
            </a:extLst>
          </p:cNvPr>
          <p:cNvCxnSpPr>
            <a:cxnSpLocks/>
            <a:stCxn id="473" idx="4"/>
          </p:cNvCxnSpPr>
          <p:nvPr/>
        </p:nvCxnSpPr>
        <p:spPr>
          <a:xfrm rot="5400000">
            <a:off x="5186759" y="1737515"/>
            <a:ext cx="781996" cy="1030199"/>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490" name="Rectangle 489">
            <a:extLst>
              <a:ext uri="{FF2B5EF4-FFF2-40B4-BE49-F238E27FC236}">
                <a16:creationId xmlns:a16="http://schemas.microsoft.com/office/drawing/2014/main" id="{B364CD65-061A-4B74-BC03-942B20949D80}"/>
              </a:ext>
            </a:extLst>
          </p:cNvPr>
          <p:cNvSpPr/>
          <p:nvPr/>
        </p:nvSpPr>
        <p:spPr>
          <a:xfrm>
            <a:off x="2322723" y="2653613"/>
            <a:ext cx="1499542"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Routing</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Queue Management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Profile</a:t>
            </a:r>
          </a:p>
        </p:txBody>
      </p:sp>
      <p:sp>
        <p:nvSpPr>
          <p:cNvPr id="491" name="Rectangle 490">
            <a:extLst>
              <a:ext uri="{FF2B5EF4-FFF2-40B4-BE49-F238E27FC236}">
                <a16:creationId xmlns:a16="http://schemas.microsoft.com/office/drawing/2014/main" id="{6231AE7D-DB46-46D8-B53A-FAAC941C98A4}"/>
              </a:ext>
            </a:extLst>
          </p:cNvPr>
          <p:cNvSpPr/>
          <p:nvPr/>
        </p:nvSpPr>
        <p:spPr>
          <a:xfrm>
            <a:off x="3511795" y="593009"/>
            <a:ext cx="1433881" cy="9310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Agent engagement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Bot/Virtual Agent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Human Agent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Bot to Human Agent transfer</a:t>
            </a:r>
          </a:p>
        </p:txBody>
      </p:sp>
      <p:sp>
        <p:nvSpPr>
          <p:cNvPr id="492" name="Rectangle 491">
            <a:extLst>
              <a:ext uri="{FF2B5EF4-FFF2-40B4-BE49-F238E27FC236}">
                <a16:creationId xmlns:a16="http://schemas.microsoft.com/office/drawing/2014/main" id="{54D445B6-9870-4334-8A7E-DE442EC71550}"/>
              </a:ext>
            </a:extLst>
          </p:cNvPr>
          <p:cNvSpPr/>
          <p:nvPr/>
        </p:nvSpPr>
        <p:spPr>
          <a:xfrm>
            <a:off x="5042960" y="2653613"/>
            <a:ext cx="1273472" cy="114646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Research</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Knowledge Base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Product/Warranty</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Troubleshooting</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SLAs</a:t>
            </a:r>
          </a:p>
          <a:p>
            <a:pPr marL="44450" marR="0" lvl="0" indent="0" algn="l" defTabSz="914400" rtl="0" eaLnBrk="1" fontAlgn="base" latinLnBrk="0" hangingPunct="1">
              <a:lnSpc>
                <a:spcPct val="100000"/>
              </a:lnSpc>
              <a:spcBef>
                <a:spcPct val="0"/>
              </a:spcBef>
              <a:spcAft>
                <a:spcPts val="30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94" name="Rectangle 493">
            <a:extLst>
              <a:ext uri="{FF2B5EF4-FFF2-40B4-BE49-F238E27FC236}">
                <a16:creationId xmlns:a16="http://schemas.microsoft.com/office/drawing/2014/main" id="{E75603C2-7CA8-4FFE-8EF6-DF5EA4FF4ECE}"/>
              </a:ext>
            </a:extLst>
          </p:cNvPr>
          <p:cNvSpPr/>
          <p:nvPr/>
        </p:nvSpPr>
        <p:spPr>
          <a:xfrm>
            <a:off x="8612924" y="1506952"/>
            <a:ext cx="1781326" cy="7925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Schedule and dispatch</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Geo-spatial availability </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Automation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commands</a:t>
            </a:r>
          </a:p>
        </p:txBody>
      </p:sp>
      <p:grpSp>
        <p:nvGrpSpPr>
          <p:cNvPr id="495" name="Group 494">
            <a:extLst>
              <a:ext uri="{FF2B5EF4-FFF2-40B4-BE49-F238E27FC236}">
                <a16:creationId xmlns:a16="http://schemas.microsoft.com/office/drawing/2014/main" id="{986F1169-903D-47E9-9328-6255E14AB747}"/>
              </a:ext>
            </a:extLst>
          </p:cNvPr>
          <p:cNvGrpSpPr/>
          <p:nvPr/>
        </p:nvGrpSpPr>
        <p:grpSpPr>
          <a:xfrm>
            <a:off x="9739956" y="5229080"/>
            <a:ext cx="672112" cy="672822"/>
            <a:chOff x="10134586" y="5221996"/>
            <a:chExt cx="672112" cy="672822"/>
          </a:xfrm>
        </p:grpSpPr>
        <p:sp>
          <p:nvSpPr>
            <p:cNvPr id="496" name="Oval 495">
              <a:extLst>
                <a:ext uri="{FF2B5EF4-FFF2-40B4-BE49-F238E27FC236}">
                  <a16:creationId xmlns:a16="http://schemas.microsoft.com/office/drawing/2014/main" id="{B920CB1F-4C59-48EA-8633-648238CF52B5}"/>
                </a:ext>
              </a:extLst>
            </p:cNvPr>
            <p:cNvSpPr/>
            <p:nvPr/>
          </p:nvSpPr>
          <p:spPr bwMode="auto">
            <a:xfrm>
              <a:off x="10134586" y="522199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7" name="Group 496">
              <a:extLst>
                <a:ext uri="{FF2B5EF4-FFF2-40B4-BE49-F238E27FC236}">
                  <a16:creationId xmlns:a16="http://schemas.microsoft.com/office/drawing/2014/main" id="{C84532C9-3C4C-497A-A97F-10490638A1BC}"/>
                </a:ext>
              </a:extLst>
            </p:cNvPr>
            <p:cNvGrpSpPr/>
            <p:nvPr/>
          </p:nvGrpSpPr>
          <p:grpSpPr>
            <a:xfrm>
              <a:off x="10284582" y="5372359"/>
              <a:ext cx="372121" cy="372097"/>
              <a:chOff x="4213128" y="3480393"/>
              <a:chExt cx="838254" cy="838200"/>
            </a:xfrm>
          </p:grpSpPr>
          <p:sp>
            <p:nvSpPr>
              <p:cNvPr id="498" name="Freeform: Shape 497">
                <a:extLst>
                  <a:ext uri="{FF2B5EF4-FFF2-40B4-BE49-F238E27FC236}">
                    <a16:creationId xmlns:a16="http://schemas.microsoft.com/office/drawing/2014/main" id="{8FE3EBB5-1659-47D9-8654-6F59D851D016}"/>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8B903F08-B33D-449E-A117-D8C5175B8782}"/>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00" name="Rectangle 499">
            <a:extLst>
              <a:ext uri="{FF2B5EF4-FFF2-40B4-BE49-F238E27FC236}">
                <a16:creationId xmlns:a16="http://schemas.microsoft.com/office/drawing/2014/main" id="{FB197233-A4CB-488F-82A3-F916722470A6}"/>
              </a:ext>
            </a:extLst>
          </p:cNvPr>
          <p:cNvSpPr/>
          <p:nvPr/>
        </p:nvSpPr>
        <p:spPr>
          <a:xfrm>
            <a:off x="10416655" y="5207389"/>
            <a:ext cx="1665811" cy="79252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Close the work order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Mobile documentation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Image capture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Payment</a:t>
            </a:r>
          </a:p>
        </p:txBody>
      </p:sp>
      <p:grpSp>
        <p:nvGrpSpPr>
          <p:cNvPr id="501" name="Group 500">
            <a:extLst>
              <a:ext uri="{FF2B5EF4-FFF2-40B4-BE49-F238E27FC236}">
                <a16:creationId xmlns:a16="http://schemas.microsoft.com/office/drawing/2014/main" id="{1925CA1C-840E-4843-BCEA-690E12367232}"/>
              </a:ext>
            </a:extLst>
          </p:cNvPr>
          <p:cNvGrpSpPr/>
          <p:nvPr/>
        </p:nvGrpSpPr>
        <p:grpSpPr>
          <a:xfrm>
            <a:off x="8480946" y="5237570"/>
            <a:ext cx="672112" cy="672822"/>
            <a:chOff x="4849340" y="6907820"/>
            <a:chExt cx="672112" cy="672822"/>
          </a:xfrm>
        </p:grpSpPr>
        <p:sp>
          <p:nvSpPr>
            <p:cNvPr id="502" name="Oval 501">
              <a:extLst>
                <a:ext uri="{FF2B5EF4-FFF2-40B4-BE49-F238E27FC236}">
                  <a16:creationId xmlns:a16="http://schemas.microsoft.com/office/drawing/2014/main" id="{B4160D1D-EF04-4058-98A5-C388F989D0A0}"/>
                </a:ext>
              </a:extLst>
            </p:cNvPr>
            <p:cNvSpPr/>
            <p:nvPr/>
          </p:nvSpPr>
          <p:spPr bwMode="auto">
            <a:xfrm>
              <a:off x="4849340" y="690782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03" name="Group 502">
              <a:extLst>
                <a:ext uri="{FF2B5EF4-FFF2-40B4-BE49-F238E27FC236}">
                  <a16:creationId xmlns:a16="http://schemas.microsoft.com/office/drawing/2014/main" id="{60918768-106D-4F29-9386-44B187BD0415}"/>
                </a:ext>
              </a:extLst>
            </p:cNvPr>
            <p:cNvGrpSpPr/>
            <p:nvPr/>
          </p:nvGrpSpPr>
          <p:grpSpPr>
            <a:xfrm>
              <a:off x="5000522" y="7062512"/>
              <a:ext cx="369748" cy="363438"/>
              <a:chOff x="3356362" y="4992755"/>
              <a:chExt cx="804299" cy="790575"/>
            </a:xfrm>
          </p:grpSpPr>
          <p:grpSp>
            <p:nvGrpSpPr>
              <p:cNvPr id="504" name="Group 503">
                <a:extLst>
                  <a:ext uri="{FF2B5EF4-FFF2-40B4-BE49-F238E27FC236}">
                    <a16:creationId xmlns:a16="http://schemas.microsoft.com/office/drawing/2014/main" id="{CCF1FF4C-BD5D-4ABA-ABD1-C5BBE05C2385}"/>
                  </a:ext>
                </a:extLst>
              </p:cNvPr>
              <p:cNvGrpSpPr/>
              <p:nvPr/>
            </p:nvGrpSpPr>
            <p:grpSpPr>
              <a:xfrm>
                <a:off x="3356362" y="5086910"/>
                <a:ext cx="604904" cy="648129"/>
                <a:chOff x="3356362" y="5086910"/>
                <a:chExt cx="604904" cy="648129"/>
              </a:xfrm>
            </p:grpSpPr>
            <p:sp>
              <p:nvSpPr>
                <p:cNvPr id="506" name="Freeform: Shape 505">
                  <a:extLst>
                    <a:ext uri="{FF2B5EF4-FFF2-40B4-BE49-F238E27FC236}">
                      <a16:creationId xmlns:a16="http://schemas.microsoft.com/office/drawing/2014/main" id="{E4FFA4A8-9AA4-4EEE-8016-DA5E55D997D0}"/>
                    </a:ext>
                  </a:extLst>
                </p:cNvPr>
                <p:cNvSpPr/>
                <p:nvPr/>
              </p:nvSpPr>
              <p:spPr>
                <a:xfrm>
                  <a:off x="3356362" y="5312034"/>
                  <a:ext cx="152400" cy="152400"/>
                </a:xfrm>
                <a:custGeom>
                  <a:avLst/>
                  <a:gdLst>
                    <a:gd name="connsiteX0" fmla="*/ 152400 w 152400"/>
                    <a:gd name="connsiteY0" fmla="*/ 76200 h 152400"/>
                    <a:gd name="connsiteX1" fmla="*/ 76200 w 152400"/>
                    <a:gd name="connsiteY1" fmla="*/ 0 h 152400"/>
                    <a:gd name="connsiteX2" fmla="*/ 0 w 152400"/>
                    <a:gd name="connsiteY2" fmla="*/ 76200 h 152400"/>
                    <a:gd name="connsiteX3" fmla="*/ 76200 w 152400"/>
                    <a:gd name="connsiteY3" fmla="*/ 152400 h 152400"/>
                    <a:gd name="connsiteX4" fmla="*/ 152400 w 152400"/>
                    <a:gd name="connsiteY4" fmla="*/ 76200 h 152400"/>
                    <a:gd name="connsiteX5" fmla="*/ 76200 w 152400"/>
                    <a:gd name="connsiteY5" fmla="*/ 123825 h 152400"/>
                    <a:gd name="connsiteX6" fmla="*/ 28575 w 152400"/>
                    <a:gd name="connsiteY6" fmla="*/ 76200 h 152400"/>
                    <a:gd name="connsiteX7" fmla="*/ 76200 w 152400"/>
                    <a:gd name="connsiteY7" fmla="*/ 28575 h 152400"/>
                    <a:gd name="connsiteX8" fmla="*/ 123825 w 152400"/>
                    <a:gd name="connsiteY8" fmla="*/ 76200 h 152400"/>
                    <a:gd name="connsiteX9" fmla="*/ 76200 w 152400"/>
                    <a:gd name="connsiteY9" fmla="*/ 1238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152400" y="76200"/>
                      </a:moveTo>
                      <a:cubicBezTo>
                        <a:pt x="152400" y="34119"/>
                        <a:pt x="118281" y="0"/>
                        <a:pt x="76200" y="0"/>
                      </a:cubicBezTo>
                      <a:cubicBezTo>
                        <a:pt x="34119" y="0"/>
                        <a:pt x="0" y="34119"/>
                        <a:pt x="0" y="76200"/>
                      </a:cubicBezTo>
                      <a:cubicBezTo>
                        <a:pt x="0" y="118281"/>
                        <a:pt x="34119" y="152400"/>
                        <a:pt x="76200" y="152400"/>
                      </a:cubicBezTo>
                      <a:cubicBezTo>
                        <a:pt x="118281" y="152400"/>
                        <a:pt x="152400" y="118272"/>
                        <a:pt x="152400" y="76200"/>
                      </a:cubicBezTo>
                      <a:close/>
                      <a:moveTo>
                        <a:pt x="76200" y="123825"/>
                      </a:moveTo>
                      <a:cubicBezTo>
                        <a:pt x="49940" y="123825"/>
                        <a:pt x="28575" y="102460"/>
                        <a:pt x="28575" y="76200"/>
                      </a:cubicBezTo>
                      <a:cubicBezTo>
                        <a:pt x="28575" y="49940"/>
                        <a:pt x="49940" y="28575"/>
                        <a:pt x="76200" y="28575"/>
                      </a:cubicBezTo>
                      <a:cubicBezTo>
                        <a:pt x="102460" y="28575"/>
                        <a:pt x="123825" y="49940"/>
                        <a:pt x="123825" y="76200"/>
                      </a:cubicBezTo>
                      <a:cubicBezTo>
                        <a:pt x="123825" y="102460"/>
                        <a:pt x="102460" y="123825"/>
                        <a:pt x="76200" y="12382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F047C446-6113-4B9E-8853-C7CB0617D6AC}"/>
                    </a:ext>
                  </a:extLst>
                </p:cNvPr>
                <p:cNvSpPr/>
                <p:nvPr/>
              </p:nvSpPr>
              <p:spPr>
                <a:xfrm>
                  <a:off x="3808866" y="5086910"/>
                  <a:ext cx="152400" cy="152400"/>
                </a:xfrm>
                <a:custGeom>
                  <a:avLst/>
                  <a:gdLst>
                    <a:gd name="connsiteX0" fmla="*/ 76200 w 152400"/>
                    <a:gd name="connsiteY0" fmla="*/ 152400 h 152400"/>
                    <a:gd name="connsiteX1" fmla="*/ 152400 w 152400"/>
                    <a:gd name="connsiteY1" fmla="*/ 76200 h 152400"/>
                    <a:gd name="connsiteX2" fmla="*/ 76200 w 152400"/>
                    <a:gd name="connsiteY2" fmla="*/ 0 h 152400"/>
                    <a:gd name="connsiteX3" fmla="*/ 0 w 152400"/>
                    <a:gd name="connsiteY3" fmla="*/ 76200 h 152400"/>
                    <a:gd name="connsiteX4" fmla="*/ 76200 w 152400"/>
                    <a:gd name="connsiteY4" fmla="*/ 152400 h 152400"/>
                    <a:gd name="connsiteX5" fmla="*/ 76200 w 152400"/>
                    <a:gd name="connsiteY5" fmla="*/ 28575 h 152400"/>
                    <a:gd name="connsiteX6" fmla="*/ 123825 w 152400"/>
                    <a:gd name="connsiteY6" fmla="*/ 76200 h 152400"/>
                    <a:gd name="connsiteX7" fmla="*/ 76200 w 152400"/>
                    <a:gd name="connsiteY7" fmla="*/ 123825 h 152400"/>
                    <a:gd name="connsiteX8" fmla="*/ 28575 w 152400"/>
                    <a:gd name="connsiteY8" fmla="*/ 76200 h 152400"/>
                    <a:gd name="connsiteX9" fmla="*/ 76200 w 152400"/>
                    <a:gd name="connsiteY9" fmla="*/ 28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152400"/>
                      </a:moveTo>
                      <a:cubicBezTo>
                        <a:pt x="118281" y="152400"/>
                        <a:pt x="152400" y="118281"/>
                        <a:pt x="152400" y="76200"/>
                      </a:cubicBezTo>
                      <a:cubicBezTo>
                        <a:pt x="152400" y="34100"/>
                        <a:pt x="118281" y="0"/>
                        <a:pt x="76200" y="0"/>
                      </a:cubicBezTo>
                      <a:cubicBezTo>
                        <a:pt x="34119" y="0"/>
                        <a:pt x="0" y="34100"/>
                        <a:pt x="0" y="76200"/>
                      </a:cubicBezTo>
                      <a:cubicBezTo>
                        <a:pt x="0" y="118281"/>
                        <a:pt x="34119" y="152400"/>
                        <a:pt x="76200" y="152400"/>
                      </a:cubicBezTo>
                      <a:close/>
                      <a:moveTo>
                        <a:pt x="76200" y="28575"/>
                      </a:moveTo>
                      <a:cubicBezTo>
                        <a:pt x="102460" y="28575"/>
                        <a:pt x="123825" y="49940"/>
                        <a:pt x="123825" y="76200"/>
                      </a:cubicBezTo>
                      <a:cubicBezTo>
                        <a:pt x="123825" y="102460"/>
                        <a:pt x="102460" y="123825"/>
                        <a:pt x="76200" y="123825"/>
                      </a:cubicBezTo>
                      <a:cubicBezTo>
                        <a:pt x="49940" y="123825"/>
                        <a:pt x="28575" y="102460"/>
                        <a:pt x="28575" y="76200"/>
                      </a:cubicBezTo>
                      <a:cubicBezTo>
                        <a:pt x="28575" y="49940"/>
                        <a:pt x="49940" y="28575"/>
                        <a:pt x="76200" y="2857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DC2525D6-C84D-4088-A338-552F288A1EE1}"/>
                    </a:ext>
                  </a:extLst>
                </p:cNvPr>
                <p:cNvSpPr/>
                <p:nvPr/>
              </p:nvSpPr>
              <p:spPr>
                <a:xfrm>
                  <a:off x="3799379" y="5582639"/>
                  <a:ext cx="152400" cy="152400"/>
                </a:xfrm>
                <a:custGeom>
                  <a:avLst/>
                  <a:gdLst>
                    <a:gd name="connsiteX0" fmla="*/ 76200 w 152400"/>
                    <a:gd name="connsiteY0" fmla="*/ 0 h 152400"/>
                    <a:gd name="connsiteX1" fmla="*/ 0 w 152400"/>
                    <a:gd name="connsiteY1" fmla="*/ 76200 h 152400"/>
                    <a:gd name="connsiteX2" fmla="*/ 76200 w 152400"/>
                    <a:gd name="connsiteY2" fmla="*/ 152400 h 152400"/>
                    <a:gd name="connsiteX3" fmla="*/ 152400 w 152400"/>
                    <a:gd name="connsiteY3" fmla="*/ 76200 h 152400"/>
                    <a:gd name="connsiteX4" fmla="*/ 76200 w 152400"/>
                    <a:gd name="connsiteY4" fmla="*/ 0 h 152400"/>
                    <a:gd name="connsiteX5" fmla="*/ 76200 w 152400"/>
                    <a:gd name="connsiteY5" fmla="*/ 123825 h 152400"/>
                    <a:gd name="connsiteX6" fmla="*/ 28575 w 152400"/>
                    <a:gd name="connsiteY6" fmla="*/ 76200 h 152400"/>
                    <a:gd name="connsiteX7" fmla="*/ 76200 w 152400"/>
                    <a:gd name="connsiteY7" fmla="*/ 28575 h 152400"/>
                    <a:gd name="connsiteX8" fmla="*/ 123825 w 152400"/>
                    <a:gd name="connsiteY8" fmla="*/ 76200 h 152400"/>
                    <a:gd name="connsiteX9" fmla="*/ 76200 w 152400"/>
                    <a:gd name="connsiteY9" fmla="*/ 1238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0"/>
                      </a:moveTo>
                      <a:cubicBezTo>
                        <a:pt x="34119" y="0"/>
                        <a:pt x="0" y="34119"/>
                        <a:pt x="0" y="76200"/>
                      </a:cubicBezTo>
                      <a:cubicBezTo>
                        <a:pt x="0" y="118281"/>
                        <a:pt x="34119" y="152400"/>
                        <a:pt x="76200" y="152400"/>
                      </a:cubicBezTo>
                      <a:cubicBezTo>
                        <a:pt x="118281" y="152400"/>
                        <a:pt x="152400" y="118281"/>
                        <a:pt x="152400" y="76200"/>
                      </a:cubicBezTo>
                      <a:cubicBezTo>
                        <a:pt x="152400" y="34119"/>
                        <a:pt x="118281" y="0"/>
                        <a:pt x="76200" y="0"/>
                      </a:cubicBezTo>
                      <a:close/>
                      <a:moveTo>
                        <a:pt x="76200" y="123825"/>
                      </a:moveTo>
                      <a:cubicBezTo>
                        <a:pt x="49940" y="123825"/>
                        <a:pt x="28575" y="102460"/>
                        <a:pt x="28575" y="76200"/>
                      </a:cubicBezTo>
                      <a:cubicBezTo>
                        <a:pt x="28575" y="49940"/>
                        <a:pt x="49940" y="28575"/>
                        <a:pt x="76200" y="28575"/>
                      </a:cubicBezTo>
                      <a:cubicBezTo>
                        <a:pt x="102460" y="28575"/>
                        <a:pt x="123825" y="49940"/>
                        <a:pt x="123825" y="76200"/>
                      </a:cubicBezTo>
                      <a:cubicBezTo>
                        <a:pt x="123825" y="102460"/>
                        <a:pt x="102460" y="123825"/>
                        <a:pt x="76200" y="12382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05" name="Freeform: Shape 504">
                <a:extLst>
                  <a:ext uri="{FF2B5EF4-FFF2-40B4-BE49-F238E27FC236}">
                    <a16:creationId xmlns:a16="http://schemas.microsoft.com/office/drawing/2014/main" id="{80B2FB31-4250-40D7-B85D-2CABC7340FFA}"/>
                  </a:ext>
                </a:extLst>
              </p:cNvPr>
              <p:cNvSpPr/>
              <p:nvPr/>
            </p:nvSpPr>
            <p:spPr>
              <a:xfrm>
                <a:off x="3436761" y="4992755"/>
                <a:ext cx="723900" cy="790575"/>
              </a:xfrm>
              <a:custGeom>
                <a:avLst/>
                <a:gdLst>
                  <a:gd name="connsiteX0" fmla="*/ 624450 w 723900"/>
                  <a:gd name="connsiteY0" fmla="*/ 309754 h 790575"/>
                  <a:gd name="connsiteX1" fmla="*/ 520761 w 723900"/>
                  <a:gd name="connsiteY1" fmla="*/ 400242 h 790575"/>
                  <a:gd name="connsiteX2" fmla="*/ 423635 w 723900"/>
                  <a:gd name="connsiteY2" fmla="*/ 400242 h 790575"/>
                  <a:gd name="connsiteX3" fmla="*/ 291075 w 723900"/>
                  <a:gd name="connsiteY3" fmla="*/ 281179 h 790575"/>
                  <a:gd name="connsiteX4" fmla="*/ 256500 w 723900"/>
                  <a:gd name="connsiteY4" fmla="*/ 285866 h 790575"/>
                  <a:gd name="connsiteX5" fmla="*/ 220990 w 723900"/>
                  <a:gd name="connsiteY5" fmla="*/ 195921 h 790575"/>
                  <a:gd name="connsiteX6" fmla="*/ 266930 w 723900"/>
                  <a:gd name="connsiteY6" fmla="*/ 66333 h 790575"/>
                  <a:gd name="connsiteX7" fmla="*/ 130998 w 723900"/>
                  <a:gd name="connsiteY7" fmla="*/ 7345 h 790575"/>
                  <a:gd name="connsiteX8" fmla="*/ 72019 w 723900"/>
                  <a:gd name="connsiteY8" fmla="*/ 143295 h 790575"/>
                  <a:gd name="connsiteX9" fmla="*/ 194444 w 723900"/>
                  <a:gd name="connsiteY9" fmla="*/ 206465 h 790575"/>
                  <a:gd name="connsiteX10" fmla="*/ 229849 w 723900"/>
                  <a:gd name="connsiteY10" fmla="*/ 296162 h 790575"/>
                  <a:gd name="connsiteX11" fmla="*/ 157725 w 723900"/>
                  <a:gd name="connsiteY11" fmla="*/ 414529 h 790575"/>
                  <a:gd name="connsiteX12" fmla="*/ 205150 w 723900"/>
                  <a:gd name="connsiteY12" fmla="*/ 516428 h 790575"/>
                  <a:gd name="connsiteX13" fmla="*/ 150696 w 723900"/>
                  <a:gd name="connsiteY13" fmla="*/ 597285 h 790575"/>
                  <a:gd name="connsiteX14" fmla="*/ 17765 w 723900"/>
                  <a:gd name="connsiteY14" fmla="*/ 633004 h 790575"/>
                  <a:gd name="connsiteX15" fmla="*/ 46454 w 723900"/>
                  <a:gd name="connsiteY15" fmla="*/ 778394 h 790575"/>
                  <a:gd name="connsiteX16" fmla="*/ 191834 w 723900"/>
                  <a:gd name="connsiteY16" fmla="*/ 749685 h 790575"/>
                  <a:gd name="connsiteX17" fmla="*/ 174432 w 723900"/>
                  <a:gd name="connsiteY17" fmla="*/ 613202 h 790575"/>
                  <a:gd name="connsiteX18" fmla="*/ 228839 w 723900"/>
                  <a:gd name="connsiteY18" fmla="*/ 532420 h 790575"/>
                  <a:gd name="connsiteX19" fmla="*/ 291085 w 723900"/>
                  <a:gd name="connsiteY19" fmla="*/ 547879 h 790575"/>
                  <a:gd name="connsiteX20" fmla="*/ 423644 w 723900"/>
                  <a:gd name="connsiteY20" fmla="*/ 428817 h 790575"/>
                  <a:gd name="connsiteX21" fmla="*/ 520771 w 723900"/>
                  <a:gd name="connsiteY21" fmla="*/ 428817 h 790575"/>
                  <a:gd name="connsiteX22" fmla="*/ 624460 w 723900"/>
                  <a:gd name="connsiteY22" fmla="*/ 519304 h 790575"/>
                  <a:gd name="connsiteX23" fmla="*/ 729235 w 723900"/>
                  <a:gd name="connsiteY23" fmla="*/ 414529 h 790575"/>
                  <a:gd name="connsiteX24" fmla="*/ 624450 w 723900"/>
                  <a:gd name="connsiteY24" fmla="*/ 309754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3900" h="790575">
                    <a:moveTo>
                      <a:pt x="624450" y="309754"/>
                    </a:moveTo>
                    <a:cubicBezTo>
                      <a:pt x="571453" y="309754"/>
                      <a:pt x="527753" y="349159"/>
                      <a:pt x="520761" y="400242"/>
                    </a:cubicBezTo>
                    <a:lnTo>
                      <a:pt x="423635" y="400242"/>
                    </a:lnTo>
                    <a:cubicBezTo>
                      <a:pt x="416501" y="333329"/>
                      <a:pt x="359903" y="281179"/>
                      <a:pt x="291075" y="281179"/>
                    </a:cubicBezTo>
                    <a:cubicBezTo>
                      <a:pt x="279093" y="281179"/>
                      <a:pt x="267539" y="282913"/>
                      <a:pt x="256500" y="285866"/>
                    </a:cubicBezTo>
                    <a:lnTo>
                      <a:pt x="220990" y="195921"/>
                    </a:lnTo>
                    <a:cubicBezTo>
                      <a:pt x="265834" y="170623"/>
                      <a:pt x="286361" y="115558"/>
                      <a:pt x="266930" y="66333"/>
                    </a:cubicBezTo>
                    <a:cubicBezTo>
                      <a:pt x="245670" y="12498"/>
                      <a:pt x="184805" y="-13896"/>
                      <a:pt x="130998" y="7345"/>
                    </a:cubicBezTo>
                    <a:cubicBezTo>
                      <a:pt x="77182" y="28586"/>
                      <a:pt x="50750" y="89460"/>
                      <a:pt x="72019" y="143295"/>
                    </a:cubicBezTo>
                    <a:cubicBezTo>
                      <a:pt x="91517" y="192635"/>
                      <a:pt x="144314" y="218829"/>
                      <a:pt x="194444" y="206465"/>
                    </a:cubicBezTo>
                    <a:lnTo>
                      <a:pt x="229849" y="296162"/>
                    </a:lnTo>
                    <a:cubicBezTo>
                      <a:pt x="187024" y="318336"/>
                      <a:pt x="157725" y="362970"/>
                      <a:pt x="157725" y="414529"/>
                    </a:cubicBezTo>
                    <a:cubicBezTo>
                      <a:pt x="157725" y="455420"/>
                      <a:pt x="176175" y="491967"/>
                      <a:pt x="205150" y="516428"/>
                    </a:cubicBezTo>
                    <a:lnTo>
                      <a:pt x="150696" y="597285"/>
                    </a:lnTo>
                    <a:cubicBezTo>
                      <a:pt x="104376" y="574616"/>
                      <a:pt x="47293" y="588980"/>
                      <a:pt x="17765" y="633004"/>
                    </a:cubicBezTo>
                    <a:cubicBezTo>
                      <a:pt x="-14477" y="681077"/>
                      <a:pt x="-1609" y="746171"/>
                      <a:pt x="46454" y="778394"/>
                    </a:cubicBezTo>
                    <a:cubicBezTo>
                      <a:pt x="94517" y="810598"/>
                      <a:pt x="159602" y="797768"/>
                      <a:pt x="191834" y="749685"/>
                    </a:cubicBezTo>
                    <a:cubicBezTo>
                      <a:pt x="221324" y="705680"/>
                      <a:pt x="212951" y="647463"/>
                      <a:pt x="174432" y="613202"/>
                    </a:cubicBezTo>
                    <a:lnTo>
                      <a:pt x="228839" y="532420"/>
                    </a:lnTo>
                    <a:cubicBezTo>
                      <a:pt x="247422" y="542250"/>
                      <a:pt x="268596" y="547879"/>
                      <a:pt x="291085" y="547879"/>
                    </a:cubicBezTo>
                    <a:cubicBezTo>
                      <a:pt x="359913" y="547879"/>
                      <a:pt x="416510" y="495739"/>
                      <a:pt x="423644" y="428817"/>
                    </a:cubicBezTo>
                    <a:lnTo>
                      <a:pt x="520771" y="428817"/>
                    </a:lnTo>
                    <a:cubicBezTo>
                      <a:pt x="527753" y="479899"/>
                      <a:pt x="571453" y="519304"/>
                      <a:pt x="624460" y="519304"/>
                    </a:cubicBezTo>
                    <a:cubicBezTo>
                      <a:pt x="682334" y="519304"/>
                      <a:pt x="729235" y="472384"/>
                      <a:pt x="729235" y="414529"/>
                    </a:cubicBezTo>
                    <a:cubicBezTo>
                      <a:pt x="729235" y="356674"/>
                      <a:pt x="682324" y="309754"/>
                      <a:pt x="624450" y="309754"/>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09" name="Group 508">
            <a:extLst>
              <a:ext uri="{FF2B5EF4-FFF2-40B4-BE49-F238E27FC236}">
                <a16:creationId xmlns:a16="http://schemas.microsoft.com/office/drawing/2014/main" id="{6EC56648-2AEF-4C24-84BF-55318F08B757}"/>
              </a:ext>
            </a:extLst>
          </p:cNvPr>
          <p:cNvGrpSpPr/>
          <p:nvPr/>
        </p:nvGrpSpPr>
        <p:grpSpPr>
          <a:xfrm>
            <a:off x="5663856" y="4925889"/>
            <a:ext cx="512064" cy="512064"/>
            <a:chOff x="5466452" y="4312029"/>
            <a:chExt cx="672112" cy="672822"/>
          </a:xfrm>
        </p:grpSpPr>
        <p:sp>
          <p:nvSpPr>
            <p:cNvPr id="510" name="Oval 509">
              <a:extLst>
                <a:ext uri="{FF2B5EF4-FFF2-40B4-BE49-F238E27FC236}">
                  <a16:creationId xmlns:a16="http://schemas.microsoft.com/office/drawing/2014/main" id="{9A4DF5C0-7C06-43E1-A546-CED512D177AC}"/>
                </a:ext>
              </a:extLst>
            </p:cNvPr>
            <p:cNvSpPr/>
            <p:nvPr/>
          </p:nvSpPr>
          <p:spPr bwMode="auto">
            <a:xfrm>
              <a:off x="5466452" y="431202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11" name="Graphic 194">
              <a:extLst>
                <a:ext uri="{FF2B5EF4-FFF2-40B4-BE49-F238E27FC236}">
                  <a16:creationId xmlns:a16="http://schemas.microsoft.com/office/drawing/2014/main" id="{8EA7D4A6-8B4C-43C2-8D3C-EEF91ABE073F}"/>
                </a:ext>
              </a:extLst>
            </p:cNvPr>
            <p:cNvGrpSpPr/>
            <p:nvPr/>
          </p:nvGrpSpPr>
          <p:grpSpPr>
            <a:xfrm>
              <a:off x="5628187" y="4474128"/>
              <a:ext cx="345203" cy="347720"/>
              <a:chOff x="2439710" y="4725243"/>
              <a:chExt cx="943124" cy="950000"/>
            </a:xfrm>
            <a:solidFill>
              <a:schemeClr val="accent4"/>
            </a:solidFill>
          </p:grpSpPr>
          <p:grpSp>
            <p:nvGrpSpPr>
              <p:cNvPr id="512" name="Graphic 194">
                <a:extLst>
                  <a:ext uri="{FF2B5EF4-FFF2-40B4-BE49-F238E27FC236}">
                    <a16:creationId xmlns:a16="http://schemas.microsoft.com/office/drawing/2014/main" id="{FCAA42ED-FEFC-41A4-88B5-3E9CF71F7F33}"/>
                  </a:ext>
                </a:extLst>
              </p:cNvPr>
              <p:cNvGrpSpPr/>
              <p:nvPr/>
            </p:nvGrpSpPr>
            <p:grpSpPr>
              <a:xfrm>
                <a:off x="2439710" y="4725243"/>
                <a:ext cx="943124" cy="950000"/>
                <a:chOff x="2439710" y="4725243"/>
                <a:chExt cx="943124" cy="950000"/>
              </a:xfrm>
              <a:grpFill/>
            </p:grpSpPr>
            <p:sp>
              <p:nvSpPr>
                <p:cNvPr id="513" name="Freeform: Shape 512">
                  <a:extLst>
                    <a:ext uri="{FF2B5EF4-FFF2-40B4-BE49-F238E27FC236}">
                      <a16:creationId xmlns:a16="http://schemas.microsoft.com/office/drawing/2014/main" id="{72C12691-323C-4E40-9C98-2003341D1E8E}"/>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4" name="Freeform: Shape 513">
                  <a:extLst>
                    <a:ext uri="{FF2B5EF4-FFF2-40B4-BE49-F238E27FC236}">
                      <a16:creationId xmlns:a16="http://schemas.microsoft.com/office/drawing/2014/main" id="{892E3E28-E232-442F-8EA8-EDCD9FE99D79}"/>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D2D47F1C-A925-4F80-BBAD-E933CBCF9D70}"/>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5E394123-6E7C-48E3-9AC2-35A4EBB0F3CC}"/>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7" name="Freeform: Shape 516">
                  <a:extLst>
                    <a:ext uri="{FF2B5EF4-FFF2-40B4-BE49-F238E27FC236}">
                      <a16:creationId xmlns:a16="http://schemas.microsoft.com/office/drawing/2014/main" id="{5BCE546C-8D0F-45D9-BC24-03ED9165D98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C79570B4-D554-423B-B02B-A1C08371B6F9}"/>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19" name="Group 518">
            <a:extLst>
              <a:ext uri="{FF2B5EF4-FFF2-40B4-BE49-F238E27FC236}">
                <a16:creationId xmlns:a16="http://schemas.microsoft.com/office/drawing/2014/main" id="{6BB352BA-8A29-4AAB-AE60-C70C32505E41}"/>
              </a:ext>
            </a:extLst>
          </p:cNvPr>
          <p:cNvGrpSpPr/>
          <p:nvPr/>
        </p:nvGrpSpPr>
        <p:grpSpPr>
          <a:xfrm>
            <a:off x="5663856" y="5713915"/>
            <a:ext cx="512064" cy="512064"/>
            <a:chOff x="5466452" y="5694209"/>
            <a:chExt cx="672112" cy="672822"/>
          </a:xfrm>
        </p:grpSpPr>
        <p:sp>
          <p:nvSpPr>
            <p:cNvPr id="520" name="Oval 519">
              <a:extLst>
                <a:ext uri="{FF2B5EF4-FFF2-40B4-BE49-F238E27FC236}">
                  <a16:creationId xmlns:a16="http://schemas.microsoft.com/office/drawing/2014/main" id="{A4B2F014-D339-40EA-9A87-B98C50778BA0}"/>
                </a:ext>
              </a:extLst>
            </p:cNvPr>
            <p:cNvSpPr/>
            <p:nvPr/>
          </p:nvSpPr>
          <p:spPr bwMode="auto">
            <a:xfrm>
              <a:off x="5466452" y="569420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21" name="Group 520">
              <a:extLst>
                <a:ext uri="{FF2B5EF4-FFF2-40B4-BE49-F238E27FC236}">
                  <a16:creationId xmlns:a16="http://schemas.microsoft.com/office/drawing/2014/main" id="{92171A40-53E0-4647-853D-3C90569DAA0C}"/>
                </a:ext>
              </a:extLst>
            </p:cNvPr>
            <p:cNvGrpSpPr/>
            <p:nvPr/>
          </p:nvGrpSpPr>
          <p:grpSpPr>
            <a:xfrm>
              <a:off x="5642905" y="5847657"/>
              <a:ext cx="319206" cy="365926"/>
              <a:chOff x="9102965" y="5509366"/>
              <a:chExt cx="375732" cy="430727"/>
            </a:xfrm>
          </p:grpSpPr>
          <p:grpSp>
            <p:nvGrpSpPr>
              <p:cNvPr id="522" name="Group 521">
                <a:extLst>
                  <a:ext uri="{FF2B5EF4-FFF2-40B4-BE49-F238E27FC236}">
                    <a16:creationId xmlns:a16="http://schemas.microsoft.com/office/drawing/2014/main" id="{5AFFDFAA-98D9-4833-8AA9-13FA4C14B67A}"/>
                  </a:ext>
                </a:extLst>
              </p:cNvPr>
              <p:cNvGrpSpPr/>
              <p:nvPr/>
            </p:nvGrpSpPr>
            <p:grpSpPr>
              <a:xfrm flipH="1">
                <a:off x="9102965" y="5619489"/>
                <a:ext cx="362912" cy="320604"/>
                <a:chOff x="9102965" y="5619489"/>
                <a:chExt cx="362912" cy="320604"/>
              </a:xfrm>
            </p:grpSpPr>
            <p:sp>
              <p:nvSpPr>
                <p:cNvPr id="524" name="Freeform: Shape 523">
                  <a:extLst>
                    <a:ext uri="{FF2B5EF4-FFF2-40B4-BE49-F238E27FC236}">
                      <a16:creationId xmlns:a16="http://schemas.microsoft.com/office/drawing/2014/main" id="{E4F15FD2-199F-4745-8B14-C44E24C3F8A0}"/>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5" name="Freeform: Shape 524">
                  <a:extLst>
                    <a:ext uri="{FF2B5EF4-FFF2-40B4-BE49-F238E27FC236}">
                      <a16:creationId xmlns:a16="http://schemas.microsoft.com/office/drawing/2014/main" id="{17056D54-09C3-45D0-843F-061281D2AFE2}"/>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6" name="Freeform: Shape 525">
                  <a:extLst>
                    <a:ext uri="{FF2B5EF4-FFF2-40B4-BE49-F238E27FC236}">
                      <a16:creationId xmlns:a16="http://schemas.microsoft.com/office/drawing/2014/main" id="{9BC5CAB7-DB9C-4523-86DB-71E0D41D02FF}"/>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8FDDC0B3-E6F8-4D78-BAAF-8596B43610EB}"/>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F35F3031-0BA6-48C5-8855-C752746DBF56}"/>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3" name="Freeform: Shape 522">
                <a:extLst>
                  <a:ext uri="{FF2B5EF4-FFF2-40B4-BE49-F238E27FC236}">
                    <a16:creationId xmlns:a16="http://schemas.microsoft.com/office/drawing/2014/main" id="{CA15CA35-36F4-4982-9CB1-628BE5519C09}"/>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29" name="Group 528">
            <a:extLst>
              <a:ext uri="{FF2B5EF4-FFF2-40B4-BE49-F238E27FC236}">
                <a16:creationId xmlns:a16="http://schemas.microsoft.com/office/drawing/2014/main" id="{C6DAF356-53E9-48F8-93A7-3B4364060EB5}"/>
              </a:ext>
            </a:extLst>
          </p:cNvPr>
          <p:cNvGrpSpPr/>
          <p:nvPr/>
        </p:nvGrpSpPr>
        <p:grpSpPr>
          <a:xfrm>
            <a:off x="7104548" y="5237570"/>
            <a:ext cx="672112" cy="672822"/>
            <a:chOff x="893707" y="8717570"/>
            <a:chExt cx="672112" cy="672822"/>
          </a:xfrm>
        </p:grpSpPr>
        <p:sp>
          <p:nvSpPr>
            <p:cNvPr id="530" name="Oval 529">
              <a:extLst>
                <a:ext uri="{FF2B5EF4-FFF2-40B4-BE49-F238E27FC236}">
                  <a16:creationId xmlns:a16="http://schemas.microsoft.com/office/drawing/2014/main" id="{5883F762-4C32-4AA7-819D-13C13C7196D7}"/>
                </a:ext>
              </a:extLst>
            </p:cNvPr>
            <p:cNvSpPr/>
            <p:nvPr/>
          </p:nvSpPr>
          <p:spPr bwMode="auto">
            <a:xfrm>
              <a:off x="893707" y="871757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31" name="Group 530">
              <a:extLst>
                <a:ext uri="{FF2B5EF4-FFF2-40B4-BE49-F238E27FC236}">
                  <a16:creationId xmlns:a16="http://schemas.microsoft.com/office/drawing/2014/main" id="{CC428776-0BF3-4CB2-A680-54AB08243429}"/>
                </a:ext>
              </a:extLst>
            </p:cNvPr>
            <p:cNvGrpSpPr/>
            <p:nvPr/>
          </p:nvGrpSpPr>
          <p:grpSpPr>
            <a:xfrm>
              <a:off x="1090376" y="8868325"/>
              <a:ext cx="278774" cy="371312"/>
              <a:chOff x="2203659" y="2819574"/>
              <a:chExt cx="179394" cy="240325"/>
            </a:xfrm>
          </p:grpSpPr>
          <p:sp>
            <p:nvSpPr>
              <p:cNvPr id="532" name="Freeform: Shape 531">
                <a:extLst>
                  <a:ext uri="{FF2B5EF4-FFF2-40B4-BE49-F238E27FC236}">
                    <a16:creationId xmlns:a16="http://schemas.microsoft.com/office/drawing/2014/main" id="{CF494E83-C42D-4E4A-99D9-AB2184C5FCD5}"/>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3FEEF5E3-0878-4F76-9B5F-047CAB388943}"/>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6A4D7F0A-1B69-4719-87F3-8A61376145F8}"/>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Shape 534">
                <a:extLst>
                  <a:ext uri="{FF2B5EF4-FFF2-40B4-BE49-F238E27FC236}">
                    <a16:creationId xmlns:a16="http://schemas.microsoft.com/office/drawing/2014/main" id="{DFC3DA48-6053-4D15-9362-5CFAB05C19AE}"/>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0B694F33-E1B4-434F-8423-22034EC55D1E}"/>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FA539731-1C8C-4DA6-AB42-63670D63FB52}"/>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396FAD9C-A869-427B-84A6-C5D3A4A1635F}"/>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6B47820F-060D-42C4-893C-112808F7512C}"/>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F2EE947D-FDD6-4F1B-97CB-DF4A4D55FF98}"/>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7769751B-525E-43AD-87EF-788C98DF1975}"/>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43" name="Rectangle 542">
            <a:extLst>
              <a:ext uri="{FF2B5EF4-FFF2-40B4-BE49-F238E27FC236}">
                <a16:creationId xmlns:a16="http://schemas.microsoft.com/office/drawing/2014/main" id="{281824A4-7D7E-4DAD-8619-7DD276804BC5}"/>
              </a:ext>
            </a:extLst>
          </p:cNvPr>
          <p:cNvSpPr/>
          <p:nvPr/>
        </p:nvSpPr>
        <p:spPr>
          <a:xfrm>
            <a:off x="5010045" y="6319836"/>
            <a:ext cx="1819687"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Negative outcome</a:t>
            </a:r>
          </a:p>
        </p:txBody>
      </p:sp>
      <p:sp>
        <p:nvSpPr>
          <p:cNvPr id="544" name="Rectangle 543">
            <a:extLst>
              <a:ext uri="{FF2B5EF4-FFF2-40B4-BE49-F238E27FC236}">
                <a16:creationId xmlns:a16="http://schemas.microsoft.com/office/drawing/2014/main" id="{297D1B5E-422F-414F-B294-F5E5C29D87AC}"/>
              </a:ext>
            </a:extLst>
          </p:cNvPr>
          <p:cNvSpPr/>
          <p:nvPr/>
        </p:nvSpPr>
        <p:spPr>
          <a:xfrm>
            <a:off x="5010045" y="4625935"/>
            <a:ext cx="1819687"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Positive outcome </a:t>
            </a:r>
          </a:p>
        </p:txBody>
      </p:sp>
      <p:sp>
        <p:nvSpPr>
          <p:cNvPr id="545" name="Oval 544">
            <a:extLst>
              <a:ext uri="{FF2B5EF4-FFF2-40B4-BE49-F238E27FC236}">
                <a16:creationId xmlns:a16="http://schemas.microsoft.com/office/drawing/2014/main" id="{F9917DB5-91D3-4F8B-9D4E-1C8AD8B67380}"/>
              </a:ext>
            </a:extLst>
          </p:cNvPr>
          <p:cNvSpPr/>
          <p:nvPr/>
        </p:nvSpPr>
        <p:spPr bwMode="auto">
          <a:xfrm>
            <a:off x="3987863" y="5237570"/>
            <a:ext cx="672112" cy="672822"/>
          </a:xfrm>
          <a:prstGeom prst="ellipse">
            <a:avLst/>
          </a:prstGeom>
          <a:solidFill>
            <a:srgbClr val="E5F2F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46" name="Group 545">
            <a:extLst>
              <a:ext uri="{FF2B5EF4-FFF2-40B4-BE49-F238E27FC236}">
                <a16:creationId xmlns:a16="http://schemas.microsoft.com/office/drawing/2014/main" id="{F4A8EFE4-E63A-420B-8CE6-5CB3CD2A220A}"/>
              </a:ext>
            </a:extLst>
          </p:cNvPr>
          <p:cNvGrpSpPr/>
          <p:nvPr/>
        </p:nvGrpSpPr>
        <p:grpSpPr>
          <a:xfrm>
            <a:off x="4158582" y="5407359"/>
            <a:ext cx="330674" cy="333244"/>
            <a:chOff x="1794549" y="5092253"/>
            <a:chExt cx="810938" cy="817245"/>
          </a:xfrm>
        </p:grpSpPr>
        <p:sp>
          <p:nvSpPr>
            <p:cNvPr id="547" name="Freeform: Shape 546">
              <a:extLst>
                <a:ext uri="{FF2B5EF4-FFF2-40B4-BE49-F238E27FC236}">
                  <a16:creationId xmlns:a16="http://schemas.microsoft.com/office/drawing/2014/main" id="{9661E736-0814-484B-947B-9D8E7A2CA9E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BF3AF78E-EDAF-4191-918C-89BD7FB66BD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EB758A83-FB04-4746-A5DB-2C04F3816171}"/>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E118D85E-4C34-4A2C-9C71-DACB03778281}"/>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67AD70A8-BEE2-4295-AA97-7E38968F3B54}"/>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BBD3DD76-21F3-4242-A256-EF9837CF0305}"/>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6D6FD643-5D60-4D14-9911-8934C37B2682}"/>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980ABE3D-F226-4BE4-910E-E9EC9CAF6075}"/>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40207D4B-E086-45EB-83C8-9ACC4B895640}"/>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56" name="Rectangle 555">
            <a:extLst>
              <a:ext uri="{FF2B5EF4-FFF2-40B4-BE49-F238E27FC236}">
                <a16:creationId xmlns:a16="http://schemas.microsoft.com/office/drawing/2014/main" id="{91D159AB-08D2-494F-BFB0-0293E8C067B3}"/>
              </a:ext>
            </a:extLst>
          </p:cNvPr>
          <p:cNvSpPr/>
          <p:nvPr/>
        </p:nvSpPr>
        <p:spPr>
          <a:xfrm>
            <a:off x="3638098" y="4945779"/>
            <a:ext cx="1422144" cy="2616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Actionable insights</a:t>
            </a:r>
          </a:p>
        </p:txBody>
      </p:sp>
      <p:grpSp>
        <p:nvGrpSpPr>
          <p:cNvPr id="557" name="Group 556">
            <a:extLst>
              <a:ext uri="{FF2B5EF4-FFF2-40B4-BE49-F238E27FC236}">
                <a16:creationId xmlns:a16="http://schemas.microsoft.com/office/drawing/2014/main" id="{C85C1316-4ED2-4216-BA66-E267303A15C8}"/>
              </a:ext>
            </a:extLst>
          </p:cNvPr>
          <p:cNvGrpSpPr/>
          <p:nvPr/>
        </p:nvGrpSpPr>
        <p:grpSpPr>
          <a:xfrm>
            <a:off x="7331932" y="2303367"/>
            <a:ext cx="676656" cy="676656"/>
            <a:chOff x="10871297" y="2457281"/>
            <a:chExt cx="672112" cy="672821"/>
          </a:xfrm>
        </p:grpSpPr>
        <p:sp>
          <p:nvSpPr>
            <p:cNvPr id="558" name="Oval 557">
              <a:extLst>
                <a:ext uri="{FF2B5EF4-FFF2-40B4-BE49-F238E27FC236}">
                  <a16:creationId xmlns:a16="http://schemas.microsoft.com/office/drawing/2014/main" id="{1CBB7DF4-9267-4F51-B269-8F8F0949B596}"/>
                </a:ext>
              </a:extLst>
            </p:cNvPr>
            <p:cNvSpPr/>
            <p:nvPr/>
          </p:nvSpPr>
          <p:spPr bwMode="auto">
            <a:xfrm>
              <a:off x="10871297" y="2457281"/>
              <a:ext cx="672112" cy="672821"/>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59" name="Group 558">
              <a:extLst>
                <a:ext uri="{FF2B5EF4-FFF2-40B4-BE49-F238E27FC236}">
                  <a16:creationId xmlns:a16="http://schemas.microsoft.com/office/drawing/2014/main" id="{55B43E07-007F-4B37-B72B-F3E82B3B65ED}"/>
                </a:ext>
              </a:extLst>
            </p:cNvPr>
            <p:cNvGrpSpPr/>
            <p:nvPr/>
          </p:nvGrpSpPr>
          <p:grpSpPr>
            <a:xfrm>
              <a:off x="11021289" y="2607648"/>
              <a:ext cx="372121" cy="372097"/>
              <a:chOff x="4213128" y="3480393"/>
              <a:chExt cx="838254" cy="838200"/>
            </a:xfrm>
          </p:grpSpPr>
          <p:sp>
            <p:nvSpPr>
              <p:cNvPr id="560" name="Freeform: Shape 559">
                <a:extLst>
                  <a:ext uri="{FF2B5EF4-FFF2-40B4-BE49-F238E27FC236}">
                    <a16:creationId xmlns:a16="http://schemas.microsoft.com/office/drawing/2014/main" id="{D6F0DFF9-86D0-4579-AAFC-3156AF4DBBA9}"/>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1" name="Freeform: Shape 560">
                <a:extLst>
                  <a:ext uri="{FF2B5EF4-FFF2-40B4-BE49-F238E27FC236}">
                    <a16:creationId xmlns:a16="http://schemas.microsoft.com/office/drawing/2014/main" id="{31F1DE72-C55D-46E3-B3AE-407A017FF744}"/>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62" name="Rectangle 561">
            <a:extLst>
              <a:ext uri="{FF2B5EF4-FFF2-40B4-BE49-F238E27FC236}">
                <a16:creationId xmlns:a16="http://schemas.microsoft.com/office/drawing/2014/main" id="{C8758DE4-0A12-4737-B610-B71DE16A7477}"/>
              </a:ext>
            </a:extLst>
          </p:cNvPr>
          <p:cNvSpPr/>
          <p:nvPr/>
        </p:nvSpPr>
        <p:spPr>
          <a:xfrm>
            <a:off x="7994671" y="2508945"/>
            <a:ext cx="1236505" cy="2616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Close the case</a:t>
            </a:r>
          </a:p>
        </p:txBody>
      </p:sp>
      <p:sp>
        <p:nvSpPr>
          <p:cNvPr id="563" name="Rectangle 562">
            <a:extLst>
              <a:ext uri="{FF2B5EF4-FFF2-40B4-BE49-F238E27FC236}">
                <a16:creationId xmlns:a16="http://schemas.microsoft.com/office/drawing/2014/main" id="{BE231885-A6B8-4F95-9D3E-E22F02198C57}"/>
              </a:ext>
            </a:extLst>
          </p:cNvPr>
          <p:cNvSpPr/>
          <p:nvPr/>
        </p:nvSpPr>
        <p:spPr>
          <a:xfrm>
            <a:off x="8182661" y="5952878"/>
            <a:ext cx="2144214" cy="7925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Survey distribution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Automated, personalized per case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Channel-agnostic</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Sentiment analysis</a:t>
            </a:r>
          </a:p>
        </p:txBody>
      </p:sp>
      <p:grpSp>
        <p:nvGrpSpPr>
          <p:cNvPr id="564" name="Group 563">
            <a:extLst>
              <a:ext uri="{FF2B5EF4-FFF2-40B4-BE49-F238E27FC236}">
                <a16:creationId xmlns:a16="http://schemas.microsoft.com/office/drawing/2014/main" id="{EF672EDE-F8DA-4E50-9990-07200D6C4822}"/>
              </a:ext>
            </a:extLst>
          </p:cNvPr>
          <p:cNvGrpSpPr/>
          <p:nvPr/>
        </p:nvGrpSpPr>
        <p:grpSpPr>
          <a:xfrm>
            <a:off x="8215788" y="816533"/>
            <a:ext cx="676656" cy="676656"/>
            <a:chOff x="10666317" y="528345"/>
            <a:chExt cx="507930" cy="508466"/>
          </a:xfrm>
        </p:grpSpPr>
        <p:sp>
          <p:nvSpPr>
            <p:cNvPr id="565" name="Oval 564">
              <a:extLst>
                <a:ext uri="{FF2B5EF4-FFF2-40B4-BE49-F238E27FC236}">
                  <a16:creationId xmlns:a16="http://schemas.microsoft.com/office/drawing/2014/main" id="{92306DC1-FBDB-47DE-9EBC-957FC86AFDBB}"/>
                </a:ext>
              </a:extLst>
            </p:cNvPr>
            <p:cNvSpPr/>
            <p:nvPr/>
          </p:nvSpPr>
          <p:spPr bwMode="auto">
            <a:xfrm>
              <a:off x="10666317" y="528345"/>
              <a:ext cx="507930" cy="508466"/>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66" name="Group 565">
              <a:extLst>
                <a:ext uri="{FF2B5EF4-FFF2-40B4-BE49-F238E27FC236}">
                  <a16:creationId xmlns:a16="http://schemas.microsoft.com/office/drawing/2014/main" id="{C74D8425-601E-4D15-89A2-CE18D4516F29}"/>
                </a:ext>
              </a:extLst>
            </p:cNvPr>
            <p:cNvGrpSpPr/>
            <p:nvPr/>
          </p:nvGrpSpPr>
          <p:grpSpPr>
            <a:xfrm>
              <a:off x="10769617" y="659238"/>
              <a:ext cx="301330" cy="246680"/>
              <a:chOff x="2703514" y="4487088"/>
              <a:chExt cx="873125" cy="714766"/>
            </a:xfrm>
          </p:grpSpPr>
          <p:sp>
            <p:nvSpPr>
              <p:cNvPr id="567" name="Freeform: Shape 566">
                <a:extLst>
                  <a:ext uri="{FF2B5EF4-FFF2-40B4-BE49-F238E27FC236}">
                    <a16:creationId xmlns:a16="http://schemas.microsoft.com/office/drawing/2014/main" id="{A3FB6FCB-4C55-4121-8DB6-8A576B8FCD3C}"/>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C2FB5FA8-4688-4DC2-BD1E-96B8B663ADED}"/>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9" name="Freeform: Shape 568">
                <a:extLst>
                  <a:ext uri="{FF2B5EF4-FFF2-40B4-BE49-F238E27FC236}">
                    <a16:creationId xmlns:a16="http://schemas.microsoft.com/office/drawing/2014/main" id="{6A7AF070-8D26-4FCA-A25E-57A52A0B5EFA}"/>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70" name="Straight Connector 52">
            <a:extLst>
              <a:ext uri="{FF2B5EF4-FFF2-40B4-BE49-F238E27FC236}">
                <a16:creationId xmlns:a16="http://schemas.microsoft.com/office/drawing/2014/main" id="{46406223-B1C8-4E8B-9955-5FE44EF29EA6}"/>
              </a:ext>
            </a:extLst>
          </p:cNvPr>
          <p:cNvCxnSpPr>
            <a:cxnSpLocks/>
            <a:stCxn id="479" idx="0"/>
            <a:endCxn id="565" idx="6"/>
          </p:cNvCxnSpPr>
          <p:nvPr/>
        </p:nvCxnSpPr>
        <p:spPr>
          <a:xfrm rot="16200000" flipV="1">
            <a:off x="9514225" y="533080"/>
            <a:ext cx="377062" cy="1620624"/>
          </a:xfrm>
          <a:prstGeom prst="bentConnector2">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1" name="Straight Connector 52">
            <a:extLst>
              <a:ext uri="{FF2B5EF4-FFF2-40B4-BE49-F238E27FC236}">
                <a16:creationId xmlns:a16="http://schemas.microsoft.com/office/drawing/2014/main" id="{87546D8A-55AA-4F6F-B88C-6DB3BD48B930}"/>
              </a:ext>
            </a:extLst>
          </p:cNvPr>
          <p:cNvCxnSpPr>
            <a:cxnSpLocks/>
            <a:stCxn id="502" idx="6"/>
            <a:endCxn id="496" idx="2"/>
          </p:cNvCxnSpPr>
          <p:nvPr/>
        </p:nvCxnSpPr>
        <p:spPr>
          <a:xfrm flipV="1">
            <a:off x="9153058" y="5565491"/>
            <a:ext cx="586898" cy="8490"/>
          </a:xfrm>
          <a:prstGeom prst="straightConnector1">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2" name="Straight Connector 52">
            <a:extLst>
              <a:ext uri="{FF2B5EF4-FFF2-40B4-BE49-F238E27FC236}">
                <a16:creationId xmlns:a16="http://schemas.microsoft.com/office/drawing/2014/main" id="{A84C7A17-8E34-432D-BC6B-8DD84F95DE54}"/>
              </a:ext>
            </a:extLst>
          </p:cNvPr>
          <p:cNvCxnSpPr>
            <a:cxnSpLocks/>
            <a:stCxn id="530" idx="6"/>
            <a:endCxn id="502" idx="2"/>
          </p:cNvCxnSpPr>
          <p:nvPr/>
        </p:nvCxnSpPr>
        <p:spPr>
          <a:xfrm>
            <a:off x="7776660" y="5573981"/>
            <a:ext cx="704286" cy="0"/>
          </a:xfrm>
          <a:prstGeom prst="straightConnector1">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3" name="Straight Connector 52">
            <a:extLst>
              <a:ext uri="{FF2B5EF4-FFF2-40B4-BE49-F238E27FC236}">
                <a16:creationId xmlns:a16="http://schemas.microsoft.com/office/drawing/2014/main" id="{BF8814C8-D990-49EE-B2A0-F406AC3F13D1}"/>
              </a:ext>
            </a:extLst>
          </p:cNvPr>
          <p:cNvCxnSpPr>
            <a:cxnSpLocks/>
            <a:stCxn id="520" idx="6"/>
            <a:endCxn id="530" idx="2"/>
          </p:cNvCxnSpPr>
          <p:nvPr/>
        </p:nvCxnSpPr>
        <p:spPr>
          <a:xfrm flipV="1">
            <a:off x="6175920" y="5573981"/>
            <a:ext cx="928628" cy="395966"/>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4" name="Straight Connector 52">
            <a:extLst>
              <a:ext uri="{FF2B5EF4-FFF2-40B4-BE49-F238E27FC236}">
                <a16:creationId xmlns:a16="http://schemas.microsoft.com/office/drawing/2014/main" id="{3A484CFA-5FE9-4007-9473-9B3B8E4A44C0}"/>
              </a:ext>
            </a:extLst>
          </p:cNvPr>
          <p:cNvCxnSpPr>
            <a:cxnSpLocks/>
            <a:stCxn id="510" idx="6"/>
            <a:endCxn id="530" idx="2"/>
          </p:cNvCxnSpPr>
          <p:nvPr/>
        </p:nvCxnSpPr>
        <p:spPr>
          <a:xfrm>
            <a:off x="6175920" y="5181921"/>
            <a:ext cx="928628" cy="392060"/>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5" name="Straight Connector 52">
            <a:extLst>
              <a:ext uri="{FF2B5EF4-FFF2-40B4-BE49-F238E27FC236}">
                <a16:creationId xmlns:a16="http://schemas.microsoft.com/office/drawing/2014/main" id="{D722DA64-FA49-4CE8-AE52-0E4FAC555679}"/>
              </a:ext>
            </a:extLst>
          </p:cNvPr>
          <p:cNvCxnSpPr>
            <a:cxnSpLocks/>
            <a:stCxn id="545" idx="6"/>
            <a:endCxn id="510" idx="2"/>
          </p:cNvCxnSpPr>
          <p:nvPr/>
        </p:nvCxnSpPr>
        <p:spPr>
          <a:xfrm flipV="1">
            <a:off x="4659975" y="5181921"/>
            <a:ext cx="1003881" cy="392060"/>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6" name="Straight Connector 52">
            <a:extLst>
              <a:ext uri="{FF2B5EF4-FFF2-40B4-BE49-F238E27FC236}">
                <a16:creationId xmlns:a16="http://schemas.microsoft.com/office/drawing/2014/main" id="{080F16A7-3BAE-4CE0-BDB9-B93D91B1F34A}"/>
              </a:ext>
            </a:extLst>
          </p:cNvPr>
          <p:cNvCxnSpPr>
            <a:cxnSpLocks/>
            <a:stCxn id="545" idx="6"/>
            <a:endCxn id="520" idx="2"/>
          </p:cNvCxnSpPr>
          <p:nvPr/>
        </p:nvCxnSpPr>
        <p:spPr>
          <a:xfrm>
            <a:off x="4659975" y="5573981"/>
            <a:ext cx="1003881" cy="395966"/>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7" name="Straight Connector 52">
            <a:extLst>
              <a:ext uri="{FF2B5EF4-FFF2-40B4-BE49-F238E27FC236}">
                <a16:creationId xmlns:a16="http://schemas.microsoft.com/office/drawing/2014/main" id="{7A3A2F36-FCE3-4764-9532-9309DEC6603E}"/>
              </a:ext>
            </a:extLst>
          </p:cNvPr>
          <p:cNvCxnSpPr>
            <a:cxnSpLocks/>
          </p:cNvCxnSpPr>
          <p:nvPr/>
        </p:nvCxnSpPr>
        <p:spPr>
          <a:xfrm rot="10800000" flipV="1">
            <a:off x="7674091" y="1154861"/>
            <a:ext cx="538523" cy="369172"/>
          </a:xfrm>
          <a:prstGeom prst="bentConnector3">
            <a:avLst>
              <a:gd name="adj1" fmla="val 100114"/>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78" name="Rectangle 577">
            <a:extLst>
              <a:ext uri="{FF2B5EF4-FFF2-40B4-BE49-F238E27FC236}">
                <a16:creationId xmlns:a16="http://schemas.microsoft.com/office/drawing/2014/main" id="{5529C98E-6056-4FEA-B765-C78A99132887}"/>
              </a:ext>
            </a:extLst>
          </p:cNvPr>
          <p:cNvSpPr/>
          <p:nvPr/>
        </p:nvSpPr>
        <p:spPr>
          <a:xfrm>
            <a:off x="3638098" y="5952878"/>
            <a:ext cx="1515633" cy="7540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Supervisor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Topic, sentiment, &amp; agent telemetry</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Training opportunities</a:t>
            </a:r>
          </a:p>
        </p:txBody>
      </p:sp>
      <p:sp>
        <p:nvSpPr>
          <p:cNvPr id="579" name="Rectangle 578">
            <a:extLst>
              <a:ext uri="{FF2B5EF4-FFF2-40B4-BE49-F238E27FC236}">
                <a16:creationId xmlns:a16="http://schemas.microsoft.com/office/drawing/2014/main" id="{DEF6C204-CA5D-4C4F-9C16-8570155B8FBF}"/>
              </a:ext>
            </a:extLst>
          </p:cNvPr>
          <p:cNvSpPr/>
          <p:nvPr/>
        </p:nvSpPr>
        <p:spPr>
          <a:xfrm>
            <a:off x="10664499" y="3779663"/>
            <a:ext cx="1350496"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Expert Assistance</a:t>
            </a:r>
            <a:endParaRPr kumimoji="0" lang="en-US" sz="700" b="0" i="0" u="none" strike="noStrike" kern="1200" cap="none" spc="0" normalizeH="0" baseline="0" noProof="0" dirty="0">
              <a:ln>
                <a:noFill/>
              </a:ln>
              <a:solidFill>
                <a:schemeClr val="accent1"/>
              </a:solidFill>
              <a:effectLst/>
              <a:uLnTx/>
              <a:uFillTx/>
              <a:latin typeface="Segoe UI"/>
              <a:ea typeface="+mn-ea"/>
              <a:cs typeface="+mn-cs"/>
            </a:endParaRP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support</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Visual guidance</a:t>
            </a:r>
          </a:p>
        </p:txBody>
      </p:sp>
      <p:cxnSp>
        <p:nvCxnSpPr>
          <p:cNvPr id="580" name="Straight Connector 52">
            <a:extLst>
              <a:ext uri="{FF2B5EF4-FFF2-40B4-BE49-F238E27FC236}">
                <a16:creationId xmlns:a16="http://schemas.microsoft.com/office/drawing/2014/main" id="{022945A9-4F0C-4D95-8BCA-D40DE720D93D}"/>
              </a:ext>
            </a:extLst>
          </p:cNvPr>
          <p:cNvCxnSpPr>
            <a:cxnSpLocks/>
            <a:stCxn id="584" idx="0"/>
            <a:endCxn id="596" idx="4"/>
          </p:cNvCxnSpPr>
          <p:nvPr/>
        </p:nvCxnSpPr>
        <p:spPr>
          <a:xfrm rot="5400000" flipH="1" flipV="1">
            <a:off x="9642491" y="3490175"/>
            <a:ext cx="492284" cy="379592"/>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81" name="Straight Connector 52">
            <a:extLst>
              <a:ext uri="{FF2B5EF4-FFF2-40B4-BE49-F238E27FC236}">
                <a16:creationId xmlns:a16="http://schemas.microsoft.com/office/drawing/2014/main" id="{3E14A4C2-7495-4A9C-9322-1469B102B4E6}"/>
              </a:ext>
            </a:extLst>
          </p:cNvPr>
          <p:cNvCxnSpPr>
            <a:cxnSpLocks/>
            <a:stCxn id="496" idx="0"/>
            <a:endCxn id="584" idx="4"/>
          </p:cNvCxnSpPr>
          <p:nvPr/>
        </p:nvCxnSpPr>
        <p:spPr>
          <a:xfrm rot="16200000" flipV="1">
            <a:off x="9464542" y="4617609"/>
            <a:ext cx="845767" cy="377175"/>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84" name="Oval 583">
            <a:extLst>
              <a:ext uri="{FF2B5EF4-FFF2-40B4-BE49-F238E27FC236}">
                <a16:creationId xmlns:a16="http://schemas.microsoft.com/office/drawing/2014/main" id="{BAB3ECA8-8541-4ADE-A3FF-C68137CF2A91}"/>
              </a:ext>
            </a:extLst>
          </p:cNvPr>
          <p:cNvSpPr/>
          <p:nvPr/>
        </p:nvSpPr>
        <p:spPr bwMode="auto">
          <a:xfrm>
            <a:off x="9470237" y="3926113"/>
            <a:ext cx="457200" cy="457200"/>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586" name="Freeform: Shape 585">
            <a:extLst>
              <a:ext uri="{FF2B5EF4-FFF2-40B4-BE49-F238E27FC236}">
                <a16:creationId xmlns:a16="http://schemas.microsoft.com/office/drawing/2014/main" id="{F27F2007-B9FD-45FA-84D4-ADC3F2148354}"/>
              </a:ext>
            </a:extLst>
          </p:cNvPr>
          <p:cNvSpPr/>
          <p:nvPr/>
        </p:nvSpPr>
        <p:spPr>
          <a:xfrm>
            <a:off x="9549477" y="3987940"/>
            <a:ext cx="282064" cy="281767"/>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17CD0363-C5E0-4E79-8491-B291F5770524}"/>
              </a:ext>
            </a:extLst>
          </p:cNvPr>
          <p:cNvSpPr/>
          <p:nvPr/>
        </p:nvSpPr>
        <p:spPr>
          <a:xfrm>
            <a:off x="9630523" y="4066424"/>
            <a:ext cx="201474" cy="201262"/>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590" name="Straight Connector 52">
            <a:extLst>
              <a:ext uri="{FF2B5EF4-FFF2-40B4-BE49-F238E27FC236}">
                <a16:creationId xmlns:a16="http://schemas.microsoft.com/office/drawing/2014/main" id="{0653BEB4-6094-4760-A220-6E7568BB0C03}"/>
              </a:ext>
            </a:extLst>
          </p:cNvPr>
          <p:cNvCxnSpPr>
            <a:cxnSpLocks/>
            <a:endCxn id="596" idx="4"/>
          </p:cNvCxnSpPr>
          <p:nvPr/>
        </p:nvCxnSpPr>
        <p:spPr>
          <a:xfrm rot="16200000" flipV="1">
            <a:off x="10014752" y="3497506"/>
            <a:ext cx="492284" cy="364930"/>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91" name="Rectangle 590">
            <a:extLst>
              <a:ext uri="{FF2B5EF4-FFF2-40B4-BE49-F238E27FC236}">
                <a16:creationId xmlns:a16="http://schemas.microsoft.com/office/drawing/2014/main" id="{4998D8A7-F7E3-4B78-97C8-932F8F6E4C60}"/>
              </a:ext>
            </a:extLst>
          </p:cNvPr>
          <p:cNvSpPr/>
          <p:nvPr/>
        </p:nvSpPr>
        <p:spPr>
          <a:xfrm>
            <a:off x="7846145" y="3779663"/>
            <a:ext cx="1683528"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Next Best Action</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Step-by-step instructions</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commands</a:t>
            </a:r>
          </a:p>
        </p:txBody>
      </p:sp>
      <p:grpSp>
        <p:nvGrpSpPr>
          <p:cNvPr id="592" name="Group 591">
            <a:extLst>
              <a:ext uri="{FF2B5EF4-FFF2-40B4-BE49-F238E27FC236}">
                <a16:creationId xmlns:a16="http://schemas.microsoft.com/office/drawing/2014/main" id="{CEB56226-2C22-4534-98F6-ED4BFF056826}"/>
              </a:ext>
            </a:extLst>
          </p:cNvPr>
          <p:cNvGrpSpPr/>
          <p:nvPr/>
        </p:nvGrpSpPr>
        <p:grpSpPr>
          <a:xfrm>
            <a:off x="10214759" y="3926113"/>
            <a:ext cx="457200" cy="457200"/>
            <a:chOff x="10596888" y="3479050"/>
            <a:chExt cx="672112" cy="672822"/>
          </a:xfrm>
        </p:grpSpPr>
        <p:sp>
          <p:nvSpPr>
            <p:cNvPr id="593" name="Oval 592">
              <a:extLst>
                <a:ext uri="{FF2B5EF4-FFF2-40B4-BE49-F238E27FC236}">
                  <a16:creationId xmlns:a16="http://schemas.microsoft.com/office/drawing/2014/main" id="{A9DC3C44-3876-4D89-94F8-E3F591679E40}"/>
                </a:ext>
              </a:extLst>
            </p:cNvPr>
            <p:cNvSpPr/>
            <p:nvPr/>
          </p:nvSpPr>
          <p:spPr bwMode="auto">
            <a:xfrm>
              <a:off x="10596888" y="347905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594" name="Graphic 593" descr="Virtual Reality headset">
              <a:extLst>
                <a:ext uri="{FF2B5EF4-FFF2-40B4-BE49-F238E27FC236}">
                  <a16:creationId xmlns:a16="http://schemas.microsoft.com/office/drawing/2014/main" id="{1153AD26-401D-4C48-8828-A27F4E492AC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95150" y="3577667"/>
              <a:ext cx="475588" cy="475588"/>
            </a:xfrm>
            <a:prstGeom prst="rect">
              <a:avLst/>
            </a:prstGeom>
          </p:spPr>
        </p:pic>
      </p:grpSp>
      <p:sp>
        <p:nvSpPr>
          <p:cNvPr id="596" name="Oval 595">
            <a:extLst>
              <a:ext uri="{FF2B5EF4-FFF2-40B4-BE49-F238E27FC236}">
                <a16:creationId xmlns:a16="http://schemas.microsoft.com/office/drawing/2014/main" id="{DC38CB56-07EA-4C4A-BA64-831562AF89DD}"/>
              </a:ext>
            </a:extLst>
          </p:cNvPr>
          <p:cNvSpPr/>
          <p:nvPr/>
        </p:nvSpPr>
        <p:spPr bwMode="auto">
          <a:xfrm>
            <a:off x="9740101" y="2757173"/>
            <a:ext cx="676656" cy="67665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598" name="Freeform: Shape 597">
            <a:extLst>
              <a:ext uri="{FF2B5EF4-FFF2-40B4-BE49-F238E27FC236}">
                <a16:creationId xmlns:a16="http://schemas.microsoft.com/office/drawing/2014/main" id="{2800452D-C229-4A8E-BCE3-161ADB524393}"/>
              </a:ext>
            </a:extLst>
          </p:cNvPr>
          <p:cNvSpPr/>
          <p:nvPr/>
        </p:nvSpPr>
        <p:spPr>
          <a:xfrm>
            <a:off x="9857377" y="2848676"/>
            <a:ext cx="417455" cy="417015"/>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9" name="Freeform: Shape 598">
            <a:extLst>
              <a:ext uri="{FF2B5EF4-FFF2-40B4-BE49-F238E27FC236}">
                <a16:creationId xmlns:a16="http://schemas.microsoft.com/office/drawing/2014/main" id="{9DE7CADF-492E-42F5-BAFA-74F217EB610D}"/>
              </a:ext>
            </a:extLst>
          </p:cNvPr>
          <p:cNvSpPr/>
          <p:nvPr/>
        </p:nvSpPr>
        <p:spPr>
          <a:xfrm>
            <a:off x="9977325" y="2964833"/>
            <a:ext cx="298182" cy="297867"/>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600" name="Straight Connector 52">
            <a:extLst>
              <a:ext uri="{FF2B5EF4-FFF2-40B4-BE49-F238E27FC236}">
                <a16:creationId xmlns:a16="http://schemas.microsoft.com/office/drawing/2014/main" id="{8B033759-A2BC-47A5-A5A8-6CBBC8BE2A5F}"/>
              </a:ext>
            </a:extLst>
          </p:cNvPr>
          <p:cNvCxnSpPr>
            <a:cxnSpLocks/>
            <a:stCxn id="558" idx="0"/>
            <a:endCxn id="473" idx="6"/>
          </p:cNvCxnSpPr>
          <p:nvPr/>
        </p:nvCxnSpPr>
        <p:spPr>
          <a:xfrm rot="16200000" flipV="1">
            <a:off x="6660505" y="1293612"/>
            <a:ext cx="778162" cy="1241348"/>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602" name="Rectangle 601">
            <a:extLst>
              <a:ext uri="{FF2B5EF4-FFF2-40B4-BE49-F238E27FC236}">
                <a16:creationId xmlns:a16="http://schemas.microsoft.com/office/drawing/2014/main" id="{6FA5E7F7-2BD4-4803-A550-14787CBAAE9B}"/>
              </a:ext>
            </a:extLst>
          </p:cNvPr>
          <p:cNvSpPr/>
          <p:nvPr/>
        </p:nvSpPr>
        <p:spPr>
          <a:xfrm>
            <a:off x="10664499" y="2737618"/>
            <a:ext cx="1696096"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Field engineer</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Mobile interface</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Work order details</a:t>
            </a:r>
          </a:p>
        </p:txBody>
      </p:sp>
      <p:sp>
        <p:nvSpPr>
          <p:cNvPr id="603" name="Rectangle 602">
            <a:extLst>
              <a:ext uri="{FF2B5EF4-FFF2-40B4-BE49-F238E27FC236}">
                <a16:creationId xmlns:a16="http://schemas.microsoft.com/office/drawing/2014/main" id="{418027F4-2103-4D22-A461-D6774706F801}"/>
              </a:ext>
            </a:extLst>
          </p:cNvPr>
          <p:cNvSpPr/>
          <p:nvPr/>
        </p:nvSpPr>
        <p:spPr>
          <a:xfrm>
            <a:off x="8780829" y="429482"/>
            <a:ext cx="1520427" cy="615553"/>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Create work order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Re-route to new queue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Incident types</a:t>
            </a:r>
          </a:p>
        </p:txBody>
      </p:sp>
      <p:sp>
        <p:nvSpPr>
          <p:cNvPr id="173" name="Rectangle 172">
            <a:extLst>
              <a:ext uri="{FF2B5EF4-FFF2-40B4-BE49-F238E27FC236}">
                <a16:creationId xmlns:a16="http://schemas.microsoft.com/office/drawing/2014/main" id="{7AF03307-6E94-4AEA-9ECD-95D140E7B230}"/>
              </a:ext>
            </a:extLst>
          </p:cNvPr>
          <p:cNvSpPr/>
          <p:nvPr/>
        </p:nvSpPr>
        <p:spPr>
          <a:xfrm>
            <a:off x="6299135" y="681495"/>
            <a:ext cx="1240516" cy="7540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Consult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Supervisor </a:t>
            </a:r>
            <a:r>
              <a:rPr kumimoji="0" lang="en-US" sz="900" b="0" i="0" u="none" strike="noStrike" kern="1200" cap="none" spc="0" normalizeH="0" baseline="0" noProof="0" dirty="0">
                <a:ln>
                  <a:noFill/>
                </a:ln>
                <a:solidFill>
                  <a:srgbClr val="505050"/>
                </a:solidFill>
                <a:effectLst/>
                <a:uLnTx/>
                <a:uFillTx/>
                <a:latin typeface="Segoe UI"/>
                <a:ea typeface="+mn-ea"/>
                <a:cs typeface="+mn-cs"/>
              </a:rPr>
              <a:t>assist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Topic trend management</a:t>
            </a:r>
          </a:p>
        </p:txBody>
      </p:sp>
      <p:sp>
        <p:nvSpPr>
          <p:cNvPr id="174" name="Rectangle 173">
            <a:extLst>
              <a:ext uri="{FF2B5EF4-FFF2-40B4-BE49-F238E27FC236}">
                <a16:creationId xmlns:a16="http://schemas.microsoft.com/office/drawing/2014/main" id="{B0B4A629-1588-4075-9C17-34E7C1243B90}"/>
              </a:ext>
            </a:extLst>
          </p:cNvPr>
          <p:cNvSpPr/>
          <p:nvPr/>
        </p:nvSpPr>
        <p:spPr>
          <a:xfrm>
            <a:off x="7025469" y="4625935"/>
            <a:ext cx="1291606"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Data capture</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CDS</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CDM</a:t>
            </a:r>
            <a:endParaRPr kumimoji="0" lang="en-US" sz="1100" b="0" i="0" u="none" strike="noStrike" kern="1200" cap="none" spc="0" normalizeH="0" baseline="0" noProof="0" dirty="0">
              <a:ln>
                <a:noFill/>
              </a:ln>
              <a:solidFill>
                <a:srgbClr val="008272"/>
              </a:solidFill>
              <a:effectLst/>
              <a:uLnTx/>
              <a:uFillTx/>
              <a:latin typeface="Segoe UI Semibold"/>
              <a:ea typeface="+mn-ea"/>
              <a:cs typeface="+mn-cs"/>
            </a:endParaRPr>
          </a:p>
        </p:txBody>
      </p:sp>
      <p:cxnSp>
        <p:nvCxnSpPr>
          <p:cNvPr id="222" name="Straight Connector 52">
            <a:extLst>
              <a:ext uri="{FF2B5EF4-FFF2-40B4-BE49-F238E27FC236}">
                <a16:creationId xmlns:a16="http://schemas.microsoft.com/office/drawing/2014/main" id="{8104F8A8-8CB5-485A-8916-0B81547A26BD}"/>
              </a:ext>
            </a:extLst>
          </p:cNvPr>
          <p:cNvCxnSpPr>
            <a:cxnSpLocks/>
            <a:stCxn id="596" idx="0"/>
            <a:endCxn id="479" idx="4"/>
          </p:cNvCxnSpPr>
          <p:nvPr/>
        </p:nvCxnSpPr>
        <p:spPr>
          <a:xfrm rot="5400000" flipH="1" flipV="1">
            <a:off x="10019534" y="2263640"/>
            <a:ext cx="552428" cy="434639"/>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231" name="Straight Connector 52">
            <a:extLst>
              <a:ext uri="{FF2B5EF4-FFF2-40B4-BE49-F238E27FC236}">
                <a16:creationId xmlns:a16="http://schemas.microsoft.com/office/drawing/2014/main" id="{3358A56A-58D8-459C-B8F4-F3F3D06C9CDF}"/>
              </a:ext>
            </a:extLst>
          </p:cNvPr>
          <p:cNvCxnSpPr>
            <a:cxnSpLocks/>
            <a:stCxn id="502" idx="0"/>
            <a:endCxn id="558" idx="4"/>
          </p:cNvCxnSpPr>
          <p:nvPr/>
        </p:nvCxnSpPr>
        <p:spPr>
          <a:xfrm rot="16200000" flipV="1">
            <a:off x="7114858" y="3535426"/>
            <a:ext cx="2257547" cy="1146742"/>
          </a:xfrm>
          <a:prstGeom prst="bentConnector3">
            <a:avLst>
              <a:gd name="adj1" fmla="val 31627"/>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48" name="Straight Connector 52">
            <a:extLst>
              <a:ext uri="{FF2B5EF4-FFF2-40B4-BE49-F238E27FC236}">
                <a16:creationId xmlns:a16="http://schemas.microsoft.com/office/drawing/2014/main" id="{BE0C7776-F61B-45B6-92F2-EE78DA84CDC9}"/>
              </a:ext>
            </a:extLst>
          </p:cNvPr>
          <p:cNvCxnSpPr>
            <a:cxnSpLocks/>
            <a:stCxn id="496" idx="0"/>
          </p:cNvCxnSpPr>
          <p:nvPr/>
        </p:nvCxnSpPr>
        <p:spPr>
          <a:xfrm rot="5400000" flipH="1" flipV="1">
            <a:off x="9836802" y="4622524"/>
            <a:ext cx="845767" cy="367347"/>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175" name="Oval 174">
            <a:extLst>
              <a:ext uri="{FF2B5EF4-FFF2-40B4-BE49-F238E27FC236}">
                <a16:creationId xmlns:a16="http://schemas.microsoft.com/office/drawing/2014/main" id="{1D8D72CD-89B1-4354-8579-4C1B4CEAEF4D}"/>
              </a:ext>
            </a:extLst>
          </p:cNvPr>
          <p:cNvSpPr/>
          <p:nvPr/>
        </p:nvSpPr>
        <p:spPr bwMode="auto">
          <a:xfrm>
            <a:off x="4380358" y="2293208"/>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74A58D71-2EC1-402E-B434-ABCD26143398}"/>
              </a:ext>
            </a:extLst>
          </p:cNvPr>
          <p:cNvSpPr/>
          <p:nvPr/>
        </p:nvSpPr>
        <p:spPr>
          <a:xfrm>
            <a:off x="4734688" y="2659082"/>
            <a:ext cx="164492" cy="186424"/>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12B9F9E-A27F-439E-ACA8-BA12C33CCE8E}"/>
              </a:ext>
            </a:extLst>
          </p:cNvPr>
          <p:cNvSpPr/>
          <p:nvPr/>
        </p:nvSpPr>
        <p:spPr>
          <a:xfrm>
            <a:off x="4521765" y="2418507"/>
            <a:ext cx="318018" cy="318017"/>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830F898-E482-4914-93CB-149EE70D0BB2}"/>
              </a:ext>
            </a:extLst>
          </p:cNvPr>
          <p:cNvSpPr/>
          <p:nvPr/>
        </p:nvSpPr>
        <p:spPr>
          <a:xfrm>
            <a:off x="4564534" y="2461275"/>
            <a:ext cx="230289" cy="230288"/>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tx1">
              <a:lumMod val="65000"/>
              <a:lumOff val="35000"/>
            </a:schemeClr>
          </a:solidFill>
          <a:ln w="9525"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7551651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2585323"/>
          </a:xfrm>
          <a:prstGeom prst="rect">
            <a:avLst/>
          </a:prstGeom>
        </p:spPr>
        <p:txBody>
          <a:bodyPr wrap="square">
            <a:spAutoFit/>
          </a:bodyPr>
          <a:lstStyle/>
          <a:p>
            <a:pPr algn="ctr"/>
            <a:r>
              <a:rPr lang="en-US" sz="5400" b="1" dirty="0">
                <a:solidFill>
                  <a:srgbClr val="7030A0"/>
                </a:solidFill>
              </a:rPr>
              <a:t>Demo</a:t>
            </a:r>
          </a:p>
          <a:p>
            <a:pPr algn="ctr"/>
            <a:r>
              <a:rPr lang="en-US" sz="3600" b="1" dirty="0">
                <a:solidFill>
                  <a:srgbClr val="7030A0"/>
                </a:solidFill>
              </a:rPr>
              <a:t>Create a canvas app from scratch based on Excel data</a:t>
            </a:r>
            <a:endParaRPr lang="en-US" sz="2800" b="1" dirty="0">
              <a:solidFill>
                <a:srgbClr val="7030A0"/>
              </a:solidFill>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4000" dirty="0"/>
              <a:t>Day 3 </a:t>
            </a:r>
            <a:r>
              <a:rPr lang="en-GB" sz="4000"/>
              <a:t>- Power Automate Project Scenarios</a:t>
            </a:r>
            <a:endParaRPr lang="en-AU" sz="4000" dirty="0"/>
          </a:p>
        </p:txBody>
      </p:sp>
    </p:spTree>
    <p:extLst>
      <p:ext uri="{BB962C8B-B14F-4D97-AF65-F5344CB8AC3E}">
        <p14:creationId xmlns:p14="http://schemas.microsoft.com/office/powerpoint/2010/main" val="146800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Flow Basics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Flow Templates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Decision Making with Flow</a:t>
            </a:r>
          </a:p>
          <a:p>
            <a:pPr marL="800100" lvl="1" indent="-342900" defTabSz="1955800">
              <a:spcBef>
                <a:spcPct val="0"/>
              </a:spcBef>
              <a:spcAft>
                <a:spcPct val="35000"/>
              </a:spcAft>
              <a:buFont typeface="Wingdings" panose="05000000000000000000" pitchFamily="2" charset="2"/>
              <a:buChar char="§"/>
              <a:defRPr/>
            </a:pPr>
            <a:r>
              <a:rPr lang="en-US" sz="2400" dirty="0">
                <a:solidFill>
                  <a:srgbClr val="2F2F2F"/>
                </a:solidFill>
              </a:rPr>
              <a:t>Conditions, Switches, Scope &amp; Context of Decision-Making Control Elements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Building Workflows with Power Automate</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Hands on Lab - Microsoft Flow</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E325E87-A2F8-4A87-AA75-A399220ADC20}"/>
              </a:ext>
            </a:extLst>
          </p:cNvPr>
          <p:cNvSpPr/>
          <p:nvPr/>
        </p:nvSpPr>
        <p:spPr bwMode="auto">
          <a:xfrm>
            <a:off x="0" y="-585788"/>
            <a:ext cx="12192000" cy="7443788"/>
          </a:xfrm>
          <a:prstGeom prst="rect">
            <a:avLst/>
          </a:prstGeom>
          <a:solidFill>
            <a:schemeClr val="tx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05"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a:ln>
                <a:noFill/>
              </a:ln>
              <a:solidFill>
                <a:srgbClr val="FFFFFF"/>
              </a:solidFill>
              <a:effectLst/>
              <a:uLnTx/>
              <a:uFillTx/>
              <a:latin typeface="SegoeUI"/>
              <a:ea typeface="+mn-ea"/>
              <a:cs typeface="+mn-cs"/>
            </a:endParaRPr>
          </a:p>
        </p:txBody>
      </p:sp>
      <p:sp>
        <p:nvSpPr>
          <p:cNvPr id="80" name="top black grad" hidden="1">
            <a:extLst>
              <a:ext uri="{FF2B5EF4-FFF2-40B4-BE49-F238E27FC236}">
                <a16:creationId xmlns:a16="http://schemas.microsoft.com/office/drawing/2014/main" id="{9290EFC6-7721-463F-AF19-E383F653587B}"/>
              </a:ext>
            </a:extLst>
          </p:cNvPr>
          <p:cNvSpPr/>
          <p:nvPr/>
        </p:nvSpPr>
        <p:spPr bwMode="auto">
          <a:xfrm>
            <a:off x="0" y="0"/>
            <a:ext cx="12300857" cy="1992087"/>
          </a:xfrm>
          <a:prstGeom prst="rect">
            <a:avLst/>
          </a:prstGeom>
          <a:gradFill flip="none" rotWithShape="1">
            <a:gsLst>
              <a:gs pos="0">
                <a:schemeClr val="bg1">
                  <a:lumMod val="50000"/>
                </a:schemeClr>
              </a:gs>
              <a:gs pos="41000">
                <a:schemeClr val="bg1">
                  <a:lumMod val="50000"/>
                  <a:alpha val="67000"/>
                </a:schemeClr>
              </a:gs>
              <a:gs pos="100000">
                <a:srgbClr val="737373">
                  <a:lumMod val="60000"/>
                  <a:lumOff val="4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5894CC22-80D9-480A-8750-FD166C71AFCF}"/>
              </a:ext>
            </a:extLst>
          </p:cNvPr>
          <p:cNvSpPr>
            <a:spLocks noGrp="1"/>
          </p:cNvSpPr>
          <p:nvPr>
            <p:ph type="title"/>
          </p:nvPr>
        </p:nvSpPr>
        <p:spPr>
          <a:xfrm>
            <a:off x="0" y="365125"/>
            <a:ext cx="12192000" cy="1325563"/>
          </a:xfrm>
        </p:spPr>
        <p:txBody>
          <a:bodyPr/>
          <a:lstStyle/>
          <a:p>
            <a:pPr algn="ctr"/>
            <a:r>
              <a:rPr lang="en-IN" dirty="0">
                <a:solidFill>
                  <a:schemeClr val="bg1"/>
                </a:solidFill>
              </a:rPr>
              <a:t>Microsoft Power Platform momentum </a:t>
            </a:r>
            <a:endParaRPr lang="en-US" dirty="0">
              <a:solidFill>
                <a:schemeClr val="bg1"/>
              </a:solidFill>
            </a:endParaRPr>
          </a:p>
        </p:txBody>
      </p:sp>
      <p:sp>
        <p:nvSpPr>
          <p:cNvPr id="56" name="Rectangle 55">
            <a:extLst>
              <a:ext uri="{FF2B5EF4-FFF2-40B4-BE49-F238E27FC236}">
                <a16:creationId xmlns:a16="http://schemas.microsoft.com/office/drawing/2014/main" id="{3687FFF7-72E6-417C-BA63-23DC1275DFEB}"/>
              </a:ext>
            </a:extLst>
          </p:cNvPr>
          <p:cNvSpPr/>
          <p:nvPr/>
        </p:nvSpPr>
        <p:spPr bwMode="auto">
          <a:xfrm>
            <a:off x="2802802" y="1428749"/>
            <a:ext cx="2145319" cy="2373339"/>
          </a:xfrm>
          <a:prstGeom prst="rect">
            <a:avLst/>
          </a:prstGeom>
          <a:solidFill>
            <a:schemeClr val="bg1">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&gt;3M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rPr>
              <a:t>Monthly active </a:t>
            </a:r>
            <a:r>
              <a:rPr lang="en-US" sz="1600" dirty="0">
                <a:solidFill>
                  <a:schemeClr val="bg1"/>
                </a:solidFill>
                <a:latin typeface="Segoe UI"/>
              </a:rPr>
              <a:t>d</a:t>
            </a:r>
            <a:r>
              <a:rPr kumimoji="0" lang="en-US" sz="1600" i="0" u="none" strike="noStrike" kern="1200" cap="none" spc="0" normalizeH="0" baseline="0" noProof="0" dirty="0" err="1">
                <a:ln>
                  <a:noFill/>
                </a:ln>
                <a:solidFill>
                  <a:schemeClr val="bg1"/>
                </a:solidFill>
                <a:effectLst/>
                <a:uLnTx/>
                <a:uFillTx/>
                <a:latin typeface="Segoe UI"/>
              </a:rPr>
              <a:t>evelopers</a:t>
            </a:r>
            <a:r>
              <a:rPr kumimoji="0" lang="en-US" sz="1600" i="0" u="none" strike="noStrike" kern="1200" cap="none" spc="0" normalizeH="0" baseline="0" noProof="0" dirty="0">
                <a:ln>
                  <a:noFill/>
                </a:ln>
                <a:solidFill>
                  <a:schemeClr val="bg1"/>
                </a:solidFill>
                <a:effectLst/>
                <a:uLnTx/>
                <a:uFillTx/>
                <a:latin typeface="Segoe UI"/>
              </a:rPr>
              <a:t> on the Power Platform</a:t>
            </a:r>
          </a:p>
        </p:txBody>
      </p:sp>
      <p:sp>
        <p:nvSpPr>
          <p:cNvPr id="57" name="Rectangle 56">
            <a:extLst>
              <a:ext uri="{FF2B5EF4-FFF2-40B4-BE49-F238E27FC236}">
                <a16:creationId xmlns:a16="http://schemas.microsoft.com/office/drawing/2014/main" id="{27560BE6-2EFE-4C52-9CF8-E293B4E5CE22}"/>
              </a:ext>
            </a:extLst>
          </p:cNvPr>
          <p:cNvSpPr/>
          <p:nvPr/>
        </p:nvSpPr>
        <p:spPr bwMode="auto">
          <a:xfrm>
            <a:off x="5023341" y="1428749"/>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&gt;700%</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ea typeface="+mn-ea"/>
              </a:rPr>
              <a:t>Power Apps growth</a:t>
            </a:r>
            <a:r>
              <a:rPr kumimoji="0" lang="en-US" sz="1600" i="0" u="none" strike="noStrike" kern="1200" cap="none" spc="0" normalizeH="0" noProof="0" dirty="0">
                <a:ln>
                  <a:noFill/>
                </a:ln>
                <a:solidFill>
                  <a:schemeClr val="bg1"/>
                </a:solidFill>
                <a:effectLst/>
                <a:uLnTx/>
                <a:uFillTx/>
                <a:latin typeface="Segoe UI"/>
                <a:ea typeface="+mn-ea"/>
              </a:rPr>
              <a:t> in</a:t>
            </a:r>
            <a:r>
              <a:rPr kumimoji="0" lang="en-US" sz="1600" i="0" u="none" strike="noStrike" kern="1200" cap="none" spc="0" normalizeH="0" baseline="0" noProof="0" dirty="0">
                <a:ln>
                  <a:noFill/>
                </a:ln>
                <a:solidFill>
                  <a:schemeClr val="bg1"/>
                </a:solidFill>
                <a:effectLst/>
                <a:uLnTx/>
                <a:uFillTx/>
                <a:latin typeface="Segoe UI"/>
                <a:ea typeface="+mn-ea"/>
              </a:rPr>
              <a:t> production apps in the last year</a:t>
            </a:r>
          </a:p>
        </p:txBody>
      </p:sp>
      <p:sp>
        <p:nvSpPr>
          <p:cNvPr id="58" name="Rectangle 57">
            <a:extLst>
              <a:ext uri="{FF2B5EF4-FFF2-40B4-BE49-F238E27FC236}">
                <a16:creationId xmlns:a16="http://schemas.microsoft.com/office/drawing/2014/main" id="{2A0F22B4-2DF1-4A42-A0B6-39E4A99F301D}"/>
              </a:ext>
            </a:extLst>
          </p:cNvPr>
          <p:cNvSpPr/>
          <p:nvPr/>
        </p:nvSpPr>
        <p:spPr bwMode="auto">
          <a:xfrm>
            <a:off x="7243880" y="1428749"/>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&gt;300%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rPr>
              <a:t>Power</a:t>
            </a:r>
            <a:r>
              <a:rPr kumimoji="0" lang="en-US" sz="1600" i="0" u="none" strike="noStrike" kern="1200" cap="none" spc="0" normalizeH="0" noProof="0" dirty="0">
                <a:ln>
                  <a:noFill/>
                </a:ln>
                <a:solidFill>
                  <a:schemeClr val="bg1"/>
                </a:solidFill>
                <a:effectLst/>
                <a:uLnTx/>
                <a:uFillTx/>
                <a:latin typeface="Segoe UI"/>
              </a:rPr>
              <a:t> Apps </a:t>
            </a:r>
            <a:r>
              <a:rPr kumimoji="0" lang="en-US" sz="1600" i="0" u="none" strike="noStrike" kern="1200" cap="none" spc="0" normalizeH="0" baseline="0" noProof="0" dirty="0">
                <a:ln>
                  <a:noFill/>
                </a:ln>
                <a:solidFill>
                  <a:schemeClr val="bg1"/>
                </a:solidFill>
                <a:effectLst/>
                <a:uLnTx/>
                <a:uFillTx/>
                <a:latin typeface="Segoe UI"/>
              </a:rPr>
              <a:t>growth in </a:t>
            </a:r>
            <a:r>
              <a:rPr lang="en-US" sz="1600" dirty="0">
                <a:solidFill>
                  <a:schemeClr val="bg1"/>
                </a:solidFill>
                <a:latin typeface="Segoe UI"/>
              </a:rPr>
              <a:t>m</a:t>
            </a:r>
            <a:r>
              <a:rPr kumimoji="0" lang="en-US" sz="1600" i="0" u="none" strike="noStrike" kern="1200" cap="none" spc="0" normalizeH="0" baseline="0" noProof="0" dirty="0" err="1">
                <a:ln>
                  <a:noFill/>
                </a:ln>
                <a:solidFill>
                  <a:schemeClr val="bg1"/>
                </a:solidFill>
                <a:effectLst/>
                <a:uLnTx/>
                <a:uFillTx/>
                <a:latin typeface="Segoe UI"/>
              </a:rPr>
              <a:t>onthly</a:t>
            </a:r>
            <a:r>
              <a:rPr kumimoji="0" lang="en-US" sz="1600" i="0" u="none" strike="noStrike" kern="1200" cap="none" spc="0" normalizeH="0" baseline="0" noProof="0" dirty="0">
                <a:ln>
                  <a:noFill/>
                </a:ln>
                <a:solidFill>
                  <a:schemeClr val="bg1"/>
                </a:solidFill>
                <a:effectLst/>
                <a:uLnTx/>
                <a:uFillTx/>
                <a:latin typeface="Segoe UI"/>
              </a:rPr>
              <a:t> </a:t>
            </a:r>
            <a:r>
              <a:rPr lang="en-US" sz="1600" dirty="0">
                <a:solidFill>
                  <a:schemeClr val="bg1"/>
                </a:solidFill>
                <a:latin typeface="Segoe UI"/>
              </a:rPr>
              <a:t>a</a:t>
            </a:r>
            <a:r>
              <a:rPr kumimoji="0" lang="en-US" sz="1600" i="0" u="none" strike="noStrike" kern="1200" cap="none" spc="0" normalizeH="0" baseline="0" noProof="0" dirty="0" err="1">
                <a:ln>
                  <a:noFill/>
                </a:ln>
                <a:solidFill>
                  <a:schemeClr val="bg1"/>
                </a:solidFill>
                <a:effectLst/>
                <a:uLnTx/>
                <a:uFillTx/>
                <a:latin typeface="Segoe UI"/>
              </a:rPr>
              <a:t>ctive</a:t>
            </a:r>
            <a:r>
              <a:rPr kumimoji="0" lang="en-US" sz="1600" i="0" u="none" strike="noStrike" kern="1200" cap="none" spc="0" normalizeH="0" baseline="0" noProof="0" dirty="0">
                <a:ln>
                  <a:noFill/>
                </a:ln>
                <a:solidFill>
                  <a:schemeClr val="bg1"/>
                </a:solidFill>
                <a:effectLst/>
                <a:uLnTx/>
                <a:uFillTx/>
                <a:latin typeface="Segoe UI"/>
              </a:rPr>
              <a:t> </a:t>
            </a:r>
            <a:r>
              <a:rPr lang="en-US" sz="1600" dirty="0">
                <a:solidFill>
                  <a:schemeClr val="bg1"/>
                </a:solidFill>
                <a:latin typeface="Segoe UI"/>
              </a:rPr>
              <a:t>u</a:t>
            </a:r>
            <a:r>
              <a:rPr kumimoji="0" lang="en-US" sz="1600" i="0" u="none" strike="noStrike" kern="1200" cap="none" spc="0" normalizeH="0" baseline="0" noProof="0" dirty="0" err="1">
                <a:ln>
                  <a:noFill/>
                </a:ln>
                <a:solidFill>
                  <a:schemeClr val="bg1"/>
                </a:solidFill>
                <a:effectLst/>
                <a:uLnTx/>
                <a:uFillTx/>
                <a:latin typeface="Segoe UI"/>
              </a:rPr>
              <a:t>sers</a:t>
            </a:r>
            <a:r>
              <a:rPr kumimoji="0" lang="en-US" sz="1600" i="0" u="none" strike="noStrike" kern="1200" cap="none" spc="0" normalizeH="0" baseline="0" noProof="0" dirty="0">
                <a:ln>
                  <a:noFill/>
                </a:ln>
                <a:solidFill>
                  <a:schemeClr val="bg1"/>
                </a:solidFill>
                <a:effectLst/>
                <a:uLnTx/>
                <a:uFillTx/>
                <a:latin typeface="Segoe UI"/>
              </a:rPr>
              <a:t> in the last year</a:t>
            </a:r>
          </a:p>
        </p:txBody>
      </p:sp>
      <p:sp>
        <p:nvSpPr>
          <p:cNvPr id="65" name="Rectangle 64">
            <a:extLst>
              <a:ext uri="{FF2B5EF4-FFF2-40B4-BE49-F238E27FC236}">
                <a16:creationId xmlns:a16="http://schemas.microsoft.com/office/drawing/2014/main" id="{16EFD096-B314-45E1-8714-FF1F173764D0}"/>
              </a:ext>
            </a:extLst>
          </p:cNvPr>
          <p:cNvSpPr/>
          <p:nvPr/>
        </p:nvSpPr>
        <p:spPr bwMode="auto">
          <a:xfrm>
            <a:off x="2802802" y="3898873"/>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&gt;25M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lang="en-US" sz="1600" dirty="0">
                <a:solidFill>
                  <a:schemeClr val="bg1"/>
                </a:solidFill>
                <a:latin typeface="Segoe UI"/>
              </a:rPr>
              <a:t>D</a:t>
            </a:r>
            <a:r>
              <a:rPr kumimoji="0" lang="en-US" sz="1600" i="0" u="none" strike="noStrike" kern="1200" cap="none" spc="0" normalizeH="0" baseline="0" noProof="0" dirty="0" err="1">
                <a:ln>
                  <a:noFill/>
                </a:ln>
                <a:solidFill>
                  <a:schemeClr val="bg1"/>
                </a:solidFill>
                <a:effectLst/>
                <a:uLnTx/>
                <a:uFillTx/>
                <a:latin typeface="Segoe UI"/>
              </a:rPr>
              <a:t>ata</a:t>
            </a:r>
            <a:r>
              <a:rPr kumimoji="0" lang="en-US" sz="1600" i="0" u="none" strike="noStrike" kern="1200" cap="none" spc="0" normalizeH="0" baseline="0" noProof="0" dirty="0">
                <a:ln>
                  <a:noFill/>
                </a:ln>
                <a:solidFill>
                  <a:schemeClr val="bg1"/>
                </a:solidFill>
                <a:effectLst/>
                <a:uLnTx/>
                <a:uFillTx/>
                <a:latin typeface="Segoe UI"/>
              </a:rPr>
              <a:t> models hosted in the Power BI service</a:t>
            </a:r>
          </a:p>
        </p:txBody>
      </p:sp>
      <p:sp>
        <p:nvSpPr>
          <p:cNvPr id="66" name="Rectangle 65">
            <a:extLst>
              <a:ext uri="{FF2B5EF4-FFF2-40B4-BE49-F238E27FC236}">
                <a16:creationId xmlns:a16="http://schemas.microsoft.com/office/drawing/2014/main" id="{F36B0DB2-9A0D-4A94-9C22-0CA6002384BB}"/>
              </a:ext>
            </a:extLst>
          </p:cNvPr>
          <p:cNvSpPr/>
          <p:nvPr/>
        </p:nvSpPr>
        <p:spPr bwMode="auto">
          <a:xfrm>
            <a:off x="5023341" y="3898873"/>
            <a:ext cx="2145319" cy="2373339"/>
          </a:xfrm>
          <a:prstGeom prst="rect">
            <a:avLst/>
          </a:prstGeom>
          <a:solidFill>
            <a:schemeClr val="bg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97%</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a:ln>
                  <a:noFill/>
                </a:ln>
                <a:solidFill>
                  <a:schemeClr val="bg1"/>
                </a:solidFill>
                <a:effectLst/>
                <a:uLnTx/>
                <a:uFillTx/>
                <a:latin typeface="Segoe UI"/>
                <a:ea typeface="+mn-ea"/>
              </a:rPr>
              <a:t>of Fortune 500 companies using Power BI </a:t>
            </a:r>
          </a:p>
        </p:txBody>
      </p:sp>
      <p:sp>
        <p:nvSpPr>
          <p:cNvPr id="67" name="Rectangle 66">
            <a:extLst>
              <a:ext uri="{FF2B5EF4-FFF2-40B4-BE49-F238E27FC236}">
                <a16:creationId xmlns:a16="http://schemas.microsoft.com/office/drawing/2014/main" id="{119FB516-A1BA-46B7-93C1-70EFC9B709D0}"/>
              </a:ext>
            </a:extLst>
          </p:cNvPr>
          <p:cNvSpPr/>
          <p:nvPr/>
        </p:nvSpPr>
        <p:spPr bwMode="auto">
          <a:xfrm>
            <a:off x="7243880" y="3898873"/>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&gt;25B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a:ln>
                  <a:noFill/>
                </a:ln>
                <a:solidFill>
                  <a:schemeClr val="bg1"/>
                </a:solidFill>
                <a:effectLst/>
                <a:uLnTx/>
                <a:uFillTx/>
                <a:latin typeface="Segoe UI"/>
                <a:ea typeface="+mn-ea"/>
              </a:rPr>
              <a:t>Power Automate steps run each day​</a:t>
            </a:r>
          </a:p>
        </p:txBody>
      </p:sp>
    </p:spTree>
    <p:extLst>
      <p:ext uri="{BB962C8B-B14F-4D97-AF65-F5344CB8AC3E}">
        <p14:creationId xmlns:p14="http://schemas.microsoft.com/office/powerpoint/2010/main" val="98999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1" grpId="0"/>
      <p:bldP spid="56" grpId="0" animBg="1"/>
      <p:bldP spid="57" grpId="0" animBg="1"/>
      <p:bldP spid="58" grpId="0" animBg="1"/>
      <p:bldP spid="65" grpId="0" animBg="1"/>
      <p:bldP spid="66"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p:txBody>
          <a:bodyPr/>
          <a:lstStyle/>
          <a:p>
            <a:r>
              <a:rPr lang="en-US" dirty="0"/>
              <a:t>Our mission…</a:t>
            </a:r>
          </a:p>
        </p:txBody>
      </p:sp>
      <p:sp>
        <p:nvSpPr>
          <p:cNvPr id="49" name="Rectangle 48">
            <a:extLst>
              <a:ext uri="{FF2B5EF4-FFF2-40B4-BE49-F238E27FC236}">
                <a16:creationId xmlns:a16="http://schemas.microsoft.com/office/drawing/2014/main" id="{CB351094-1F0B-4AD0-B455-97A33C24A58A}"/>
              </a:ext>
            </a:extLst>
          </p:cNvPr>
          <p:cNvSpPr/>
          <p:nvPr/>
        </p:nvSpPr>
        <p:spPr bwMode="auto">
          <a:xfrm>
            <a:off x="-5316"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34AD537B-B0F1-4ABF-B929-9E608912CDB3}"/>
              </a:ext>
            </a:extLst>
          </p:cNvPr>
          <p:cNvSpPr txBox="1"/>
          <p:nvPr/>
        </p:nvSpPr>
        <p:spPr>
          <a:xfrm>
            <a:off x="8260685" y="2613930"/>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In-person conference attendees</a:t>
            </a:r>
          </a:p>
        </p:txBody>
      </p:sp>
      <p:sp>
        <p:nvSpPr>
          <p:cNvPr id="22" name="Rectangle 21">
            <a:extLst>
              <a:ext uri="{FF2B5EF4-FFF2-40B4-BE49-F238E27FC236}">
                <a16:creationId xmlns:a16="http://schemas.microsoft.com/office/drawing/2014/main" id="{9BB0AE31-7772-4A38-9D85-3A0A620D40C8}"/>
              </a:ext>
            </a:extLst>
          </p:cNvPr>
          <p:cNvSpPr/>
          <p:nvPr/>
        </p:nvSpPr>
        <p:spPr bwMode="auto">
          <a:xfrm>
            <a:off x="8260685"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100K</a:t>
            </a:r>
          </a:p>
        </p:txBody>
      </p:sp>
      <p:sp>
        <p:nvSpPr>
          <p:cNvPr id="23" name="Rectangle 22">
            <a:extLst>
              <a:ext uri="{FF2B5EF4-FFF2-40B4-BE49-F238E27FC236}">
                <a16:creationId xmlns:a16="http://schemas.microsoft.com/office/drawing/2014/main" id="{DC67B0DB-AEC9-46EE-A9D5-A3F2B60A8D92}"/>
              </a:ext>
            </a:extLst>
          </p:cNvPr>
          <p:cNvSpPr/>
          <p:nvPr/>
        </p:nvSpPr>
        <p:spPr bwMode="auto">
          <a:xfrm>
            <a:off x="615157" y="2613930"/>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Active community members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A5BE9E08-1E38-4AF1-A55C-58F03A7517C2}"/>
              </a:ext>
            </a:extLst>
          </p:cNvPr>
          <p:cNvSpPr/>
          <p:nvPr/>
        </p:nvSpPr>
        <p:spPr bwMode="auto">
          <a:xfrm>
            <a:off x="4420205" y="3309775"/>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409</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EA14886-7884-4BE3-8747-84F882399F7F}"/>
              </a:ext>
            </a:extLst>
          </p:cNvPr>
          <p:cNvSpPr/>
          <p:nvPr/>
        </p:nvSpPr>
        <p:spPr bwMode="auto">
          <a:xfrm>
            <a:off x="4420205" y="3702966"/>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Independent user g</a:t>
            </a:r>
            <a:r>
              <a:rPr kumimoji="0" lang="en-US" sz="1600" b="0" i="0" u="none" strike="noStrike" kern="1200" cap="none" spc="0" normalizeH="0" baseline="0" noProof="0" err="1">
                <a:ln>
                  <a:noFill/>
                </a:ln>
                <a:solidFill>
                  <a:srgbClr val="505050"/>
                </a:solidFill>
                <a:effectLst/>
                <a:uLnTx/>
                <a:uFillTx/>
                <a:latin typeface="Segoe UI"/>
                <a:ea typeface="Times New Roman" panose="02020603050405020304" pitchFamily="18" charset="0"/>
                <a:cs typeface="Times New Roman" panose="02020603050405020304" pitchFamily="18" charset="0"/>
              </a:rPr>
              <a:t>roups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E1A266F7-61FC-42C9-8E55-4F29EECBDABF}"/>
              </a:ext>
            </a:extLst>
          </p:cNvPr>
          <p:cNvSpPr/>
          <p:nvPr/>
        </p:nvSpPr>
        <p:spPr bwMode="auto">
          <a:xfrm>
            <a:off x="615157"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389K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B7EB08-C2E3-4E4E-9603-7A246B939F5D}"/>
              </a:ext>
            </a:extLst>
          </p:cNvPr>
          <p:cNvSpPr/>
          <p:nvPr/>
        </p:nvSpPr>
        <p:spPr bwMode="auto">
          <a:xfrm>
            <a:off x="615157" y="3708579"/>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Users submitting ideas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5D10FA9E-2234-415C-B765-1B68BC1FE7F1}"/>
              </a:ext>
            </a:extLst>
          </p:cNvPr>
          <p:cNvSpPr/>
          <p:nvPr/>
        </p:nvSpPr>
        <p:spPr bwMode="auto">
          <a:xfrm>
            <a:off x="615157"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mn-ea"/>
                <a:cs typeface="Segoe UI" pitchFamily="34" charset="0"/>
              </a:rPr>
              <a:t>1.4M</a:t>
            </a:r>
          </a:p>
        </p:txBody>
      </p:sp>
      <p:grpSp>
        <p:nvGrpSpPr>
          <p:cNvPr id="31" name="Group 30">
            <a:extLst>
              <a:ext uri="{FF2B5EF4-FFF2-40B4-BE49-F238E27FC236}">
                <a16:creationId xmlns:a16="http://schemas.microsoft.com/office/drawing/2014/main" id="{98301461-023D-4891-99D4-DFABE2B61685}"/>
              </a:ext>
            </a:extLst>
          </p:cNvPr>
          <p:cNvGrpSpPr/>
          <p:nvPr/>
        </p:nvGrpSpPr>
        <p:grpSpPr>
          <a:xfrm>
            <a:off x="2489755" y="4530595"/>
            <a:ext cx="7212490" cy="849996"/>
            <a:chOff x="269240" y="5540551"/>
            <a:chExt cx="7212490" cy="849996"/>
          </a:xfrm>
        </p:grpSpPr>
        <p:pic>
          <p:nvPicPr>
            <p:cNvPr id="32" name="Picture 31">
              <a:extLst>
                <a:ext uri="{FF2B5EF4-FFF2-40B4-BE49-F238E27FC236}">
                  <a16:creationId xmlns:a16="http://schemas.microsoft.com/office/drawing/2014/main" id="{C7733704-480B-45DD-9FC9-D3BB2651AFF9}"/>
                </a:ext>
              </a:extLst>
            </p:cNvPr>
            <p:cNvPicPr>
              <a:picLocks noChangeAspect="1"/>
            </p:cNvPicPr>
            <p:nvPr/>
          </p:nvPicPr>
          <p:blipFill rotWithShape="1">
            <a:blip r:embed="rId3">
              <a:extLst>
                <a:ext uri="{28A0092B-C50C-407E-A947-70E740481C1C}">
                  <a14:useLocalDpi xmlns:a14="http://schemas.microsoft.com/office/drawing/2010/main" val="0"/>
                </a:ext>
              </a:extLst>
            </a:blip>
            <a:srcRect t="50832"/>
            <a:stretch/>
          </p:blipFill>
          <p:spPr>
            <a:xfrm>
              <a:off x="3858203" y="5562768"/>
              <a:ext cx="3623527" cy="822166"/>
            </a:xfrm>
            <a:prstGeom prst="rect">
              <a:avLst/>
            </a:prstGeom>
          </p:spPr>
        </p:pic>
        <p:pic>
          <p:nvPicPr>
            <p:cNvPr id="33" name="Picture 32">
              <a:extLst>
                <a:ext uri="{FF2B5EF4-FFF2-40B4-BE49-F238E27FC236}">
                  <a16:creationId xmlns:a16="http://schemas.microsoft.com/office/drawing/2014/main" id="{3438E13E-6705-46D4-825C-F210BC3DEBD6}"/>
                </a:ext>
              </a:extLst>
            </p:cNvPr>
            <p:cNvPicPr>
              <a:picLocks noChangeAspect="1"/>
            </p:cNvPicPr>
            <p:nvPr/>
          </p:nvPicPr>
          <p:blipFill rotWithShape="1">
            <a:blip r:embed="rId3">
              <a:extLst>
                <a:ext uri="{28A0092B-C50C-407E-A947-70E740481C1C}">
                  <a14:useLocalDpi xmlns:a14="http://schemas.microsoft.com/office/drawing/2010/main" val="0"/>
                </a:ext>
              </a:extLst>
            </a:blip>
            <a:srcRect b="49168"/>
            <a:stretch/>
          </p:blipFill>
          <p:spPr>
            <a:xfrm>
              <a:off x="269240" y="5540551"/>
              <a:ext cx="3623527" cy="849996"/>
            </a:xfrm>
            <a:prstGeom prst="rect">
              <a:avLst/>
            </a:prstGeom>
          </p:spPr>
        </p:pic>
      </p:grpSp>
      <p:sp>
        <p:nvSpPr>
          <p:cNvPr id="34" name="TextBox 33">
            <a:extLst>
              <a:ext uri="{FF2B5EF4-FFF2-40B4-BE49-F238E27FC236}">
                <a16:creationId xmlns:a16="http://schemas.microsoft.com/office/drawing/2014/main" id="{AD67E573-D095-4C59-91CB-715E13FD634E}"/>
              </a:ext>
            </a:extLst>
          </p:cNvPr>
          <p:cNvSpPr txBox="1"/>
          <p:nvPr/>
        </p:nvSpPr>
        <p:spPr>
          <a:xfrm>
            <a:off x="8260685" y="3708579"/>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App/Dashboard in a Day attendees</a:t>
            </a:r>
          </a:p>
        </p:txBody>
      </p:sp>
      <p:sp>
        <p:nvSpPr>
          <p:cNvPr id="35" name="Rectangle 34">
            <a:extLst>
              <a:ext uri="{FF2B5EF4-FFF2-40B4-BE49-F238E27FC236}">
                <a16:creationId xmlns:a16="http://schemas.microsoft.com/office/drawing/2014/main" id="{257934E3-B890-4FD8-9D75-2EEA7550C8B9}"/>
              </a:ext>
            </a:extLst>
          </p:cNvPr>
          <p:cNvSpPr/>
          <p:nvPr/>
        </p:nvSpPr>
        <p:spPr bwMode="auto">
          <a:xfrm>
            <a:off x="8260685"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26K</a:t>
            </a:r>
          </a:p>
        </p:txBody>
      </p:sp>
      <p:sp>
        <p:nvSpPr>
          <p:cNvPr id="51" name="Rectangle 50">
            <a:extLst>
              <a:ext uri="{FF2B5EF4-FFF2-40B4-BE49-F238E27FC236}">
                <a16:creationId xmlns:a16="http://schemas.microsoft.com/office/drawing/2014/main" id="{29BCE395-0201-4111-95FF-FCBB8BE4E11C}"/>
              </a:ext>
            </a:extLst>
          </p:cNvPr>
          <p:cNvSpPr/>
          <p:nvPr/>
        </p:nvSpPr>
        <p:spPr bwMode="auto">
          <a:xfrm>
            <a:off x="4432798" y="222073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91K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1BE166E-759F-4069-AFDC-9256ED27F699}"/>
              </a:ext>
            </a:extLst>
          </p:cNvPr>
          <p:cNvSpPr txBox="1"/>
          <p:nvPr/>
        </p:nvSpPr>
        <p:spPr>
          <a:xfrm>
            <a:off x="4432798" y="2614859"/>
            <a:ext cx="3291840" cy="27432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a:rPr>
              <a:t>User group members</a:t>
            </a:r>
            <a:endPar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endParaRPr>
          </a:p>
        </p:txBody>
      </p:sp>
      <p:sp>
        <p:nvSpPr>
          <p:cNvPr id="20" name="TextBox 19">
            <a:extLst>
              <a:ext uri="{FF2B5EF4-FFF2-40B4-BE49-F238E27FC236}">
                <a16:creationId xmlns:a16="http://schemas.microsoft.com/office/drawing/2014/main" id="{2E1804FE-4731-4A16-8941-05A53F0749E2}"/>
              </a:ext>
            </a:extLst>
          </p:cNvPr>
          <p:cNvSpPr txBox="1"/>
          <p:nvPr/>
        </p:nvSpPr>
        <p:spPr>
          <a:xfrm>
            <a:off x="588263" y="1278797"/>
            <a:ext cx="11511438"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Not only are we empowering a community of makers to achieve more.. </a:t>
            </a:r>
          </a:p>
        </p:txBody>
      </p:sp>
    </p:spTree>
    <p:extLst>
      <p:ext uri="{BB962C8B-B14F-4D97-AF65-F5344CB8AC3E}">
        <p14:creationId xmlns:p14="http://schemas.microsoft.com/office/powerpoint/2010/main" val="16833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p:txBody>
          <a:bodyPr/>
          <a:lstStyle/>
          <a:p>
            <a:r>
              <a:rPr lang="en-US" dirty="0"/>
              <a:t>Our mission… includes governance!</a:t>
            </a:r>
          </a:p>
        </p:txBody>
      </p:sp>
      <p:sp>
        <p:nvSpPr>
          <p:cNvPr id="49" name="Rectangle 48">
            <a:extLst>
              <a:ext uri="{FF2B5EF4-FFF2-40B4-BE49-F238E27FC236}">
                <a16:creationId xmlns:a16="http://schemas.microsoft.com/office/drawing/2014/main" id="{CB351094-1F0B-4AD0-B455-97A33C24A58A}"/>
              </a:ext>
            </a:extLst>
          </p:cNvPr>
          <p:cNvSpPr/>
          <p:nvPr/>
        </p:nvSpPr>
        <p:spPr bwMode="auto">
          <a:xfrm>
            <a:off x="-5316"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34AD537B-B0F1-4ABF-B929-9E608912CDB3}"/>
              </a:ext>
            </a:extLst>
          </p:cNvPr>
          <p:cNvSpPr txBox="1"/>
          <p:nvPr/>
        </p:nvSpPr>
        <p:spPr>
          <a:xfrm>
            <a:off x="8260685" y="2613930"/>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In-person conference attendees</a:t>
            </a:r>
          </a:p>
        </p:txBody>
      </p:sp>
      <p:sp>
        <p:nvSpPr>
          <p:cNvPr id="22" name="Rectangle 21">
            <a:extLst>
              <a:ext uri="{FF2B5EF4-FFF2-40B4-BE49-F238E27FC236}">
                <a16:creationId xmlns:a16="http://schemas.microsoft.com/office/drawing/2014/main" id="{9BB0AE31-7772-4A38-9D85-3A0A620D40C8}"/>
              </a:ext>
            </a:extLst>
          </p:cNvPr>
          <p:cNvSpPr/>
          <p:nvPr/>
        </p:nvSpPr>
        <p:spPr bwMode="auto">
          <a:xfrm>
            <a:off x="8260685"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100K</a:t>
            </a:r>
          </a:p>
        </p:txBody>
      </p:sp>
      <p:sp>
        <p:nvSpPr>
          <p:cNvPr id="23" name="Rectangle 22">
            <a:extLst>
              <a:ext uri="{FF2B5EF4-FFF2-40B4-BE49-F238E27FC236}">
                <a16:creationId xmlns:a16="http://schemas.microsoft.com/office/drawing/2014/main" id="{DC67B0DB-AEC9-46EE-A9D5-A3F2B60A8D92}"/>
              </a:ext>
            </a:extLst>
          </p:cNvPr>
          <p:cNvSpPr/>
          <p:nvPr/>
        </p:nvSpPr>
        <p:spPr bwMode="auto">
          <a:xfrm>
            <a:off x="615157" y="2613930"/>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Active community members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A5BE9E08-1E38-4AF1-A55C-58F03A7517C2}"/>
              </a:ext>
            </a:extLst>
          </p:cNvPr>
          <p:cNvSpPr/>
          <p:nvPr/>
        </p:nvSpPr>
        <p:spPr bwMode="auto">
          <a:xfrm>
            <a:off x="4420205" y="3309775"/>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409</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EA14886-7884-4BE3-8747-84F882399F7F}"/>
              </a:ext>
            </a:extLst>
          </p:cNvPr>
          <p:cNvSpPr/>
          <p:nvPr/>
        </p:nvSpPr>
        <p:spPr bwMode="auto">
          <a:xfrm>
            <a:off x="4420205" y="3702966"/>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Independent user g</a:t>
            </a:r>
            <a:r>
              <a:rPr kumimoji="0" lang="en-US" sz="1600" b="0" i="0" u="none" strike="noStrike" kern="1200" cap="none" spc="0" normalizeH="0" baseline="0" noProof="0" err="1">
                <a:ln>
                  <a:noFill/>
                </a:ln>
                <a:solidFill>
                  <a:srgbClr val="505050"/>
                </a:solidFill>
                <a:effectLst/>
                <a:uLnTx/>
                <a:uFillTx/>
                <a:latin typeface="Segoe UI"/>
                <a:ea typeface="Times New Roman" panose="02020603050405020304" pitchFamily="18" charset="0"/>
                <a:cs typeface="Times New Roman" panose="02020603050405020304" pitchFamily="18" charset="0"/>
              </a:rPr>
              <a:t>roups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E1A266F7-61FC-42C9-8E55-4F29EECBDABF}"/>
              </a:ext>
            </a:extLst>
          </p:cNvPr>
          <p:cNvSpPr/>
          <p:nvPr/>
        </p:nvSpPr>
        <p:spPr bwMode="auto">
          <a:xfrm>
            <a:off x="615157"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389K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B7EB08-C2E3-4E4E-9603-7A246B939F5D}"/>
              </a:ext>
            </a:extLst>
          </p:cNvPr>
          <p:cNvSpPr/>
          <p:nvPr/>
        </p:nvSpPr>
        <p:spPr bwMode="auto">
          <a:xfrm>
            <a:off x="615157" y="3708579"/>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Users submitting ideas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5D10FA9E-2234-415C-B765-1B68BC1FE7F1}"/>
              </a:ext>
            </a:extLst>
          </p:cNvPr>
          <p:cNvSpPr/>
          <p:nvPr/>
        </p:nvSpPr>
        <p:spPr bwMode="auto">
          <a:xfrm>
            <a:off x="615157"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mn-ea"/>
                <a:cs typeface="Segoe UI" pitchFamily="34" charset="0"/>
              </a:rPr>
              <a:t>1.4M</a:t>
            </a:r>
          </a:p>
        </p:txBody>
      </p:sp>
      <p:grpSp>
        <p:nvGrpSpPr>
          <p:cNvPr id="31" name="Group 30">
            <a:extLst>
              <a:ext uri="{FF2B5EF4-FFF2-40B4-BE49-F238E27FC236}">
                <a16:creationId xmlns:a16="http://schemas.microsoft.com/office/drawing/2014/main" id="{98301461-023D-4891-99D4-DFABE2B61685}"/>
              </a:ext>
            </a:extLst>
          </p:cNvPr>
          <p:cNvGrpSpPr/>
          <p:nvPr/>
        </p:nvGrpSpPr>
        <p:grpSpPr>
          <a:xfrm>
            <a:off x="2489755" y="4530595"/>
            <a:ext cx="7212490" cy="849996"/>
            <a:chOff x="269240" y="5540551"/>
            <a:chExt cx="7212490" cy="849996"/>
          </a:xfrm>
        </p:grpSpPr>
        <p:pic>
          <p:nvPicPr>
            <p:cNvPr id="32" name="Picture 31">
              <a:extLst>
                <a:ext uri="{FF2B5EF4-FFF2-40B4-BE49-F238E27FC236}">
                  <a16:creationId xmlns:a16="http://schemas.microsoft.com/office/drawing/2014/main" id="{C7733704-480B-45DD-9FC9-D3BB2651AFF9}"/>
                </a:ext>
              </a:extLst>
            </p:cNvPr>
            <p:cNvPicPr>
              <a:picLocks noChangeAspect="1"/>
            </p:cNvPicPr>
            <p:nvPr/>
          </p:nvPicPr>
          <p:blipFill rotWithShape="1">
            <a:blip r:embed="rId3">
              <a:extLst>
                <a:ext uri="{28A0092B-C50C-407E-A947-70E740481C1C}">
                  <a14:useLocalDpi xmlns:a14="http://schemas.microsoft.com/office/drawing/2010/main" val="0"/>
                </a:ext>
              </a:extLst>
            </a:blip>
            <a:srcRect t="50832"/>
            <a:stretch/>
          </p:blipFill>
          <p:spPr>
            <a:xfrm>
              <a:off x="3858203" y="5562768"/>
              <a:ext cx="3623527" cy="822166"/>
            </a:xfrm>
            <a:prstGeom prst="rect">
              <a:avLst/>
            </a:prstGeom>
          </p:spPr>
        </p:pic>
        <p:pic>
          <p:nvPicPr>
            <p:cNvPr id="33" name="Picture 32">
              <a:extLst>
                <a:ext uri="{FF2B5EF4-FFF2-40B4-BE49-F238E27FC236}">
                  <a16:creationId xmlns:a16="http://schemas.microsoft.com/office/drawing/2014/main" id="{3438E13E-6705-46D4-825C-F210BC3DEBD6}"/>
                </a:ext>
              </a:extLst>
            </p:cNvPr>
            <p:cNvPicPr>
              <a:picLocks noChangeAspect="1"/>
            </p:cNvPicPr>
            <p:nvPr/>
          </p:nvPicPr>
          <p:blipFill rotWithShape="1">
            <a:blip r:embed="rId3">
              <a:extLst>
                <a:ext uri="{28A0092B-C50C-407E-A947-70E740481C1C}">
                  <a14:useLocalDpi xmlns:a14="http://schemas.microsoft.com/office/drawing/2010/main" val="0"/>
                </a:ext>
              </a:extLst>
            </a:blip>
            <a:srcRect b="49168"/>
            <a:stretch/>
          </p:blipFill>
          <p:spPr>
            <a:xfrm>
              <a:off x="269240" y="5540551"/>
              <a:ext cx="3623527" cy="849996"/>
            </a:xfrm>
            <a:prstGeom prst="rect">
              <a:avLst/>
            </a:prstGeom>
          </p:spPr>
        </p:pic>
      </p:grpSp>
      <p:sp>
        <p:nvSpPr>
          <p:cNvPr id="34" name="TextBox 33">
            <a:extLst>
              <a:ext uri="{FF2B5EF4-FFF2-40B4-BE49-F238E27FC236}">
                <a16:creationId xmlns:a16="http://schemas.microsoft.com/office/drawing/2014/main" id="{AD67E573-D095-4C59-91CB-715E13FD634E}"/>
              </a:ext>
            </a:extLst>
          </p:cNvPr>
          <p:cNvSpPr txBox="1"/>
          <p:nvPr/>
        </p:nvSpPr>
        <p:spPr>
          <a:xfrm>
            <a:off x="8260685" y="3708579"/>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App/Dashboard in a Day attendees</a:t>
            </a:r>
          </a:p>
        </p:txBody>
      </p:sp>
      <p:sp>
        <p:nvSpPr>
          <p:cNvPr id="35" name="Rectangle 34">
            <a:extLst>
              <a:ext uri="{FF2B5EF4-FFF2-40B4-BE49-F238E27FC236}">
                <a16:creationId xmlns:a16="http://schemas.microsoft.com/office/drawing/2014/main" id="{257934E3-B890-4FD8-9D75-2EEA7550C8B9}"/>
              </a:ext>
            </a:extLst>
          </p:cNvPr>
          <p:cNvSpPr/>
          <p:nvPr/>
        </p:nvSpPr>
        <p:spPr bwMode="auto">
          <a:xfrm>
            <a:off x="8260685"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26K</a:t>
            </a:r>
          </a:p>
        </p:txBody>
      </p:sp>
      <p:sp>
        <p:nvSpPr>
          <p:cNvPr id="51" name="Rectangle 50">
            <a:extLst>
              <a:ext uri="{FF2B5EF4-FFF2-40B4-BE49-F238E27FC236}">
                <a16:creationId xmlns:a16="http://schemas.microsoft.com/office/drawing/2014/main" id="{29BCE395-0201-4111-95FF-FCBB8BE4E11C}"/>
              </a:ext>
            </a:extLst>
          </p:cNvPr>
          <p:cNvSpPr/>
          <p:nvPr/>
        </p:nvSpPr>
        <p:spPr bwMode="auto">
          <a:xfrm>
            <a:off x="4432798" y="222073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91K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1BE166E-759F-4069-AFDC-9256ED27F699}"/>
              </a:ext>
            </a:extLst>
          </p:cNvPr>
          <p:cNvSpPr txBox="1"/>
          <p:nvPr/>
        </p:nvSpPr>
        <p:spPr>
          <a:xfrm>
            <a:off x="4432798" y="2614859"/>
            <a:ext cx="3291840" cy="27432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a:rPr>
              <a:t>User group members</a:t>
            </a:r>
            <a:endPar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endParaRPr>
          </a:p>
        </p:txBody>
      </p:sp>
      <p:sp>
        <p:nvSpPr>
          <p:cNvPr id="2" name="TextBox 1">
            <a:extLst>
              <a:ext uri="{FF2B5EF4-FFF2-40B4-BE49-F238E27FC236}">
                <a16:creationId xmlns:a16="http://schemas.microsoft.com/office/drawing/2014/main" id="{7634E617-FD0D-4927-8D82-056251EA66C5}"/>
              </a:ext>
            </a:extLst>
          </p:cNvPr>
          <p:cNvSpPr txBox="1"/>
          <p:nvPr/>
        </p:nvSpPr>
        <p:spPr>
          <a:xfrm>
            <a:off x="588263" y="1278797"/>
            <a:ext cx="11511438"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Not only are we empowering a community of makers to achieve more.. </a:t>
            </a:r>
          </a:p>
        </p:txBody>
      </p:sp>
      <p:sp>
        <p:nvSpPr>
          <p:cNvPr id="3" name="TextBox 2">
            <a:extLst>
              <a:ext uri="{FF2B5EF4-FFF2-40B4-BE49-F238E27FC236}">
                <a16:creationId xmlns:a16="http://schemas.microsoft.com/office/drawing/2014/main" id="{1729F453-45F1-4867-AF64-46BCE3339834}"/>
              </a:ext>
            </a:extLst>
          </p:cNvPr>
          <p:cNvSpPr txBox="1"/>
          <p:nvPr/>
        </p:nvSpPr>
        <p:spPr>
          <a:xfrm>
            <a:off x="350874" y="5667153"/>
            <a:ext cx="11690872" cy="738664"/>
          </a:xfrm>
          <a:prstGeom prst="rect">
            <a:avLst/>
          </a:prstGeom>
          <a:noFill/>
        </p:spPr>
        <p:txBody>
          <a:bodyPr wrap="square" lIns="0" tIns="0" rIns="0" bIns="0" rtlCol="0">
            <a:spAutoFit/>
          </a:bodyPr>
          <a:lstStyle/>
          <a:p>
            <a:pPr algn="ctr"/>
            <a:r>
              <a:rPr lang="en-US" sz="2400" dirty="0">
                <a:solidFill>
                  <a:srgbClr val="000000"/>
                </a:solidFill>
              </a:rPr>
              <a:t>But were are also committed to </a:t>
            </a:r>
            <a:r>
              <a:rPr lang="en-US" sz="2400" b="1" dirty="0">
                <a:solidFill>
                  <a:srgbClr val="000000"/>
                </a:solidFill>
              </a:rPr>
              <a:t>empowering admins </a:t>
            </a:r>
            <a:r>
              <a:rPr lang="en-US" sz="2400" dirty="0">
                <a:solidFill>
                  <a:srgbClr val="000000"/>
                </a:solidFill>
              </a:rPr>
              <a:t>with full visibility and the tools they need to </a:t>
            </a:r>
            <a:r>
              <a:rPr lang="en-US" sz="2400" b="1" dirty="0">
                <a:solidFill>
                  <a:srgbClr val="000000"/>
                </a:solidFill>
              </a:rPr>
              <a:t>balance business productivity with governance</a:t>
            </a:r>
          </a:p>
        </p:txBody>
      </p:sp>
      <p:pic>
        <p:nvPicPr>
          <p:cNvPr id="9" name="Picture 8">
            <a:extLst>
              <a:ext uri="{FF2B5EF4-FFF2-40B4-BE49-F238E27FC236}">
                <a16:creationId xmlns:a16="http://schemas.microsoft.com/office/drawing/2014/main" id="{E75D342E-9741-45F0-89ED-3888DDC02018}"/>
              </a:ext>
            </a:extLst>
          </p:cNvPr>
          <p:cNvPicPr>
            <a:picLocks noChangeAspect="1"/>
          </p:cNvPicPr>
          <p:nvPr/>
        </p:nvPicPr>
        <p:blipFill>
          <a:blip r:embed="rId4"/>
          <a:stretch>
            <a:fillRect/>
          </a:stretch>
        </p:blipFill>
        <p:spPr>
          <a:xfrm>
            <a:off x="4848478" y="4013517"/>
            <a:ext cx="669007" cy="636931"/>
          </a:xfrm>
          <a:prstGeom prst="rect">
            <a:avLst/>
          </a:prstGeom>
        </p:spPr>
      </p:pic>
      <p:pic>
        <p:nvPicPr>
          <p:cNvPr id="38" name="Picture 37">
            <a:extLst>
              <a:ext uri="{FF2B5EF4-FFF2-40B4-BE49-F238E27FC236}">
                <a16:creationId xmlns:a16="http://schemas.microsoft.com/office/drawing/2014/main" id="{C74939B2-A9A2-4848-9B80-1C9E400DB495}"/>
              </a:ext>
            </a:extLst>
          </p:cNvPr>
          <p:cNvPicPr>
            <a:picLocks noChangeAspect="1"/>
          </p:cNvPicPr>
          <p:nvPr/>
        </p:nvPicPr>
        <p:blipFill>
          <a:blip r:embed="rId4"/>
          <a:stretch>
            <a:fillRect/>
          </a:stretch>
        </p:blipFill>
        <p:spPr>
          <a:xfrm>
            <a:off x="5480880" y="4009869"/>
            <a:ext cx="669007" cy="636931"/>
          </a:xfrm>
          <a:prstGeom prst="rect">
            <a:avLst/>
          </a:prstGeom>
        </p:spPr>
      </p:pic>
      <p:pic>
        <p:nvPicPr>
          <p:cNvPr id="39" name="Picture 38">
            <a:extLst>
              <a:ext uri="{FF2B5EF4-FFF2-40B4-BE49-F238E27FC236}">
                <a16:creationId xmlns:a16="http://schemas.microsoft.com/office/drawing/2014/main" id="{806984E8-3C88-42F9-97A7-620487323CD3}"/>
              </a:ext>
            </a:extLst>
          </p:cNvPr>
          <p:cNvPicPr>
            <a:picLocks noChangeAspect="1"/>
          </p:cNvPicPr>
          <p:nvPr/>
        </p:nvPicPr>
        <p:blipFill>
          <a:blip r:embed="rId4"/>
          <a:stretch>
            <a:fillRect/>
          </a:stretch>
        </p:blipFill>
        <p:spPr>
          <a:xfrm>
            <a:off x="9106448" y="4009868"/>
            <a:ext cx="669007" cy="636931"/>
          </a:xfrm>
          <a:prstGeom prst="rect">
            <a:avLst/>
          </a:prstGeom>
        </p:spPr>
      </p:pic>
    </p:spTree>
    <p:extLst>
      <p:ext uri="{BB962C8B-B14F-4D97-AF65-F5344CB8AC3E}">
        <p14:creationId xmlns:p14="http://schemas.microsoft.com/office/powerpoint/2010/main" val="25017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385</TotalTime>
  <Words>3925</Words>
  <Application>Microsoft Office PowerPoint</Application>
  <PresentationFormat>Widescreen</PresentationFormat>
  <Paragraphs>719</Paragraphs>
  <Slides>40</Slides>
  <Notes>28</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40</vt:i4>
      </vt:variant>
    </vt:vector>
  </HeadingPairs>
  <TitlesOfParts>
    <vt:vector size="58" baseType="lpstr">
      <vt:lpstr>Arial</vt:lpstr>
      <vt:lpstr>Calibri</vt:lpstr>
      <vt:lpstr>Calibri Light</vt:lpstr>
      <vt:lpstr>Consolas</vt:lpstr>
      <vt:lpstr>Proxima Nova</vt:lpstr>
      <vt:lpstr>Proxima Nova Semibold</vt:lpstr>
      <vt:lpstr>Segoe UI</vt:lpstr>
      <vt:lpstr>Segoe UI Light</vt:lpstr>
      <vt:lpstr>Segoe UI Semibold</vt:lpstr>
      <vt:lpstr>Segoe UI Semilight</vt:lpstr>
      <vt:lpstr>SegoeUI</vt:lpstr>
      <vt:lpstr>Times New Roman</vt:lpstr>
      <vt:lpstr>Wingdings</vt:lpstr>
      <vt:lpstr>Office Theme</vt:lpstr>
      <vt:lpstr>1_M365 PPT Template - 2017</vt:lpstr>
      <vt:lpstr>1_Office Theme</vt:lpstr>
      <vt:lpstr>Black Template</vt:lpstr>
      <vt:lpstr>Light Gray Template</vt:lpstr>
      <vt:lpstr>PowerPoint Presentation</vt:lpstr>
      <vt:lpstr>Course Overview</vt:lpstr>
      <vt:lpstr>PowerPoint Presentation</vt:lpstr>
      <vt:lpstr>Agenda</vt:lpstr>
      <vt:lpstr>Microsoft Power Platform momentum </vt:lpstr>
      <vt:lpstr>Our mission…</vt:lpstr>
      <vt:lpstr>Our mission… includes governance!</vt:lpstr>
      <vt:lpstr>PowerPoint Presentation</vt:lpstr>
      <vt:lpstr>Who here has a Microsoft 365 background? </vt:lpstr>
      <vt:lpstr>What about a Dynamics 365 background? </vt:lpstr>
      <vt:lpstr>Last, but not least, what about Azure?</vt:lpstr>
      <vt:lpstr>PowerPoint Presentation</vt:lpstr>
      <vt:lpstr>PowerPoint Presentation</vt:lpstr>
      <vt:lpstr>PowerPoint Presentation</vt:lpstr>
      <vt:lpstr>PowerPoint Presentation</vt:lpstr>
      <vt:lpstr>Vehicle glass repair provider digitizes processes and increases productivity with  self-developed apps </vt:lpstr>
      <vt:lpstr>PowerPoint Presentation</vt:lpstr>
      <vt:lpstr>PowerPoint Presentation</vt:lpstr>
      <vt:lpstr>Power Apps</vt:lpstr>
      <vt:lpstr>Power BI</vt:lpstr>
      <vt:lpstr>Power Automate</vt:lpstr>
      <vt:lpstr>Power Virtual Agents</vt:lpstr>
      <vt:lpstr>PowerPoint Presentation</vt:lpstr>
      <vt:lpstr>PowerPoint Presentation</vt:lpstr>
      <vt:lpstr>PowerPoint Presentation</vt:lpstr>
      <vt:lpstr>PowerPoint Presentation</vt:lpstr>
      <vt:lpstr>PowerPoint Presentation</vt:lpstr>
      <vt:lpstr>PowerPoint Presentation</vt:lpstr>
      <vt:lpstr>Microsoft Dynamics 365 &amp; Power Platform</vt:lpstr>
      <vt:lpstr>The Common Data Model and Common Data Service </vt:lpstr>
      <vt:lpstr>Global reach of Microsoft Cloud infrastructure</vt:lpstr>
      <vt:lpstr>PowerPoint Presentation</vt:lpstr>
      <vt:lpstr>PowerPoint Presentation</vt:lpstr>
      <vt:lpstr>Trust</vt:lpstr>
      <vt:lpstr>PowerPoint Presentation</vt:lpstr>
      <vt:lpstr>PowerPoint Presentation</vt:lpstr>
      <vt:lpstr>PowerPoint Presentation</vt:lpstr>
      <vt:lpstr>PowerPoint Presentation</vt:lpstr>
      <vt:lpstr>Day 3 - Power Automate Project Scenarios</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53</cp:revision>
  <dcterms:created xsi:type="dcterms:W3CDTF">2020-02-12T12:44:10Z</dcterms:created>
  <dcterms:modified xsi:type="dcterms:W3CDTF">2020-05-09T21:49:00Z</dcterms:modified>
</cp:coreProperties>
</file>